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6" r:id="rId2"/>
    <p:sldId id="313" r:id="rId3"/>
    <p:sldId id="265" r:id="rId4"/>
    <p:sldId id="259" r:id="rId5"/>
    <p:sldId id="328" r:id="rId6"/>
    <p:sldId id="316" r:id="rId7"/>
    <p:sldId id="317" r:id="rId8"/>
    <p:sldId id="318" r:id="rId9"/>
    <p:sldId id="329" r:id="rId10"/>
    <p:sldId id="330" r:id="rId11"/>
    <p:sldId id="320" r:id="rId12"/>
    <p:sldId id="331" r:id="rId13"/>
    <p:sldId id="332" r:id="rId14"/>
    <p:sldId id="322" r:id="rId15"/>
    <p:sldId id="333" r:id="rId16"/>
    <p:sldId id="324" r:id="rId17"/>
    <p:sldId id="334" r:id="rId18"/>
    <p:sldId id="275"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ielle Fields" initials="DF" lastIdx="38" clrIdx="0">
    <p:extLst>
      <p:ext uri="{19B8F6BF-5375-455C-9EA6-DF929625EA0E}">
        <p15:presenceInfo xmlns:p15="http://schemas.microsoft.com/office/powerpoint/2012/main" userId="S-1-5-21-4261104931-3209841752-3640684524-1291" providerId="AD"/>
      </p:ext>
    </p:extLst>
  </p:cmAuthor>
  <p:cmAuthor id="2" name="Gautham Venugopalan" initials="GV" lastIdx="25" clrIdx="1">
    <p:extLst>
      <p:ext uri="{19B8F6BF-5375-455C-9EA6-DF929625EA0E}">
        <p15:presenceInfo xmlns:p15="http://schemas.microsoft.com/office/powerpoint/2012/main" userId="Gautham Venugopalan" providerId="None"/>
      </p:ext>
    </p:extLst>
  </p:cmAuthor>
  <p:cmAuthor id="3" name="Kavita Berger" initials="KB" lastIdx="72" clrIdx="2">
    <p:extLst>
      <p:ext uri="{19B8F6BF-5375-455C-9EA6-DF929625EA0E}">
        <p15:presenceInfo xmlns:p15="http://schemas.microsoft.com/office/powerpoint/2012/main" userId="S-1-5-21-4261104931-3209841752-3640684524-1255" providerId="AD"/>
      </p:ext>
    </p:extLst>
  </p:cmAuthor>
  <p:cmAuthor id="4" name="Kavita Berger" initials="KB [2]" lastIdx="20" clrIdx="3">
    <p:extLst>
      <p:ext uri="{19B8F6BF-5375-455C-9EA6-DF929625EA0E}">
        <p15:presenceInfo xmlns:p15="http://schemas.microsoft.com/office/powerpoint/2012/main" userId="Kavita Berg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EC8640"/>
    <a:srgbClr val="4E93D2"/>
    <a:srgbClr val="F2A068"/>
    <a:srgbClr val="6A8ED0"/>
    <a:srgbClr val="ADC1E5"/>
    <a:srgbClr val="F4AF80"/>
    <a:srgbClr val="FFD653"/>
    <a:srgbClr val="87A4D9"/>
    <a:srgbClr val="7CAFD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70760" autoAdjust="0"/>
  </p:normalViewPr>
  <p:slideViewPr>
    <p:cSldViewPr snapToGrid="0">
      <p:cViewPr>
        <p:scale>
          <a:sx n="114" d="100"/>
          <a:sy n="114" d="100"/>
        </p:scale>
        <p:origin x="-558" y="-90"/>
      </p:cViewPr>
      <p:guideLst/>
    </p:cSldViewPr>
  </p:slideViewPr>
  <p:notesTextViewPr>
    <p:cViewPr>
      <p:scale>
        <a:sx n="1" d="1"/>
        <a:sy n="1" d="1"/>
      </p:scale>
      <p:origin x="0" y="0"/>
    </p:cViewPr>
  </p:notesTextViewPr>
  <p:notesViewPr>
    <p:cSldViewPr snapToGrid="0">
      <p:cViewPr varScale="1">
        <p:scale>
          <a:sx n="84" d="100"/>
          <a:sy n="84" d="100"/>
        </p:scale>
        <p:origin x="2976"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B19975E-2A56-4AF1-A51B-42AE4705708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5EAB300F-2761-476F-AFD2-5818FB082A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CF92904-41B0-4299-9E68-8607DCBE20C4}" type="datetimeFigureOut">
              <a:rPr lang="en-US" smtClean="0"/>
              <a:t>12/26/2018</a:t>
            </a:fld>
            <a:endParaRPr lang="en-US"/>
          </a:p>
        </p:txBody>
      </p:sp>
      <p:sp>
        <p:nvSpPr>
          <p:cNvPr id="4" name="Footer Placeholder 3">
            <a:extLst>
              <a:ext uri="{FF2B5EF4-FFF2-40B4-BE49-F238E27FC236}">
                <a16:creationId xmlns:a16="http://schemas.microsoft.com/office/drawing/2014/main" id="{C5EF0F08-8B19-453D-8DE5-C055FECB958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063ED8E2-A372-4555-A86C-144CA9FBC68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15D0B47-A753-4973-B00B-ED50772F4981}" type="slidenum">
              <a:rPr lang="en-US" smtClean="0"/>
              <a:t>‹#›</a:t>
            </a:fld>
            <a:endParaRPr lang="en-US"/>
          </a:p>
        </p:txBody>
      </p:sp>
    </p:spTree>
    <p:extLst>
      <p:ext uri="{BB962C8B-B14F-4D97-AF65-F5344CB8AC3E}">
        <p14:creationId xmlns:p14="http://schemas.microsoft.com/office/powerpoint/2010/main" val="41466015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6FF388-80F7-45BA-B13E-CFFE7B2DF7D4}" type="datetimeFigureOut">
              <a:rPr lang="en-US" smtClean="0"/>
              <a:t>12/26/2018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E50DFA3-BBB7-4193-A79D-9B0E008AF9D7}" type="slidenum">
              <a:rPr lang="en-US" smtClean="0"/>
              <a:t>‹#›</a:t>
            </a:fld>
            <a:endParaRPr lang="en-US"/>
          </a:p>
        </p:txBody>
      </p:sp>
    </p:spTree>
    <p:extLst>
      <p:ext uri="{BB962C8B-B14F-4D97-AF65-F5344CB8AC3E}">
        <p14:creationId xmlns:p14="http://schemas.microsoft.com/office/powerpoint/2010/main" val="37581195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50DFA3-BBB7-4193-A79D-9B0E008AF9D7}" type="slidenum">
              <a:rPr lang="en-US" smtClean="0"/>
              <a:t>6</a:t>
            </a:fld>
            <a:endParaRPr lang="en-US"/>
          </a:p>
        </p:txBody>
      </p:sp>
    </p:spTree>
    <p:extLst>
      <p:ext uri="{BB962C8B-B14F-4D97-AF65-F5344CB8AC3E}">
        <p14:creationId xmlns:p14="http://schemas.microsoft.com/office/powerpoint/2010/main" val="22340879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Bef>
                <a:spcPts val="0"/>
              </a:spcBef>
              <a:spcAft>
                <a:spcPts val="800"/>
              </a:spcAft>
              <a:buNone/>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AE50DFA3-BBB7-4193-A79D-9B0E008AF9D7}" type="slidenum">
              <a:rPr lang="en-US" smtClean="0"/>
              <a:t>7</a:t>
            </a:fld>
            <a:endParaRPr lang="en-US"/>
          </a:p>
        </p:txBody>
      </p:sp>
    </p:spTree>
    <p:extLst>
      <p:ext uri="{BB962C8B-B14F-4D97-AF65-F5344CB8AC3E}">
        <p14:creationId xmlns:p14="http://schemas.microsoft.com/office/powerpoint/2010/main" val="16381823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50DFA3-BBB7-4193-A79D-9B0E008AF9D7}" type="slidenum">
              <a:rPr lang="en-US" smtClean="0"/>
              <a:t>18</a:t>
            </a:fld>
            <a:endParaRPr lang="en-US"/>
          </a:p>
        </p:txBody>
      </p:sp>
    </p:spTree>
    <p:extLst>
      <p:ext uri="{BB962C8B-B14F-4D97-AF65-F5344CB8AC3E}">
        <p14:creationId xmlns:p14="http://schemas.microsoft.com/office/powerpoint/2010/main" val="21151907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4613D-A265-4C04-A7C1-9764925D8E59}"/>
              </a:ext>
            </a:extLst>
          </p:cNvPr>
          <p:cNvSpPr>
            <a:spLocks noGrp="1"/>
          </p:cNvSpPr>
          <p:nvPr>
            <p:ph type="ctrTitle"/>
          </p:nvPr>
        </p:nvSpPr>
        <p:spPr>
          <a:xfrm>
            <a:off x="1524000" y="1036948"/>
            <a:ext cx="9144000" cy="2219014"/>
          </a:xfrm>
        </p:spPr>
        <p:txBody>
          <a:bodyPr anchor="b">
            <a:normAutofit/>
          </a:bodyPr>
          <a:lstStyle>
            <a:lvl1pPr algn="ctr">
              <a:defRPr sz="6000" b="1">
                <a:solidFill>
                  <a:schemeClr val="tx1"/>
                </a:solidFill>
                <a:latin typeface="Garamond" panose="02020404030301010803" pitchFamily="18" charset="0"/>
              </a:defRPr>
            </a:lvl1pPr>
          </a:lstStyle>
          <a:p>
            <a:r>
              <a:rPr lang="en-US" dirty="0"/>
              <a:t>Click to edit Master title style</a:t>
            </a:r>
          </a:p>
        </p:txBody>
      </p:sp>
      <p:sp>
        <p:nvSpPr>
          <p:cNvPr id="3" name="Subtitle 2">
            <a:extLst>
              <a:ext uri="{FF2B5EF4-FFF2-40B4-BE49-F238E27FC236}">
                <a16:creationId xmlns:a16="http://schemas.microsoft.com/office/drawing/2014/main" id="{F4399C72-0090-47D4-8646-5F7FF4210637}"/>
              </a:ext>
            </a:extLst>
          </p:cNvPr>
          <p:cNvSpPr>
            <a:spLocks noGrp="1"/>
          </p:cNvSpPr>
          <p:nvPr>
            <p:ph type="subTitle" idx="1"/>
          </p:nvPr>
        </p:nvSpPr>
        <p:spPr>
          <a:xfrm>
            <a:off x="1524000" y="3602038"/>
            <a:ext cx="9144000" cy="1655762"/>
          </a:xfrm>
        </p:spPr>
        <p:txBody>
          <a:bodyPr/>
          <a:lstStyle>
            <a:lvl1pPr marL="0" indent="0" algn="ctr">
              <a:buNone/>
              <a:defRPr sz="2400">
                <a:solidFill>
                  <a:schemeClr val="tx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424AD569-E638-447C-AC3D-642E44A1EFAB}"/>
              </a:ext>
            </a:extLst>
          </p:cNvPr>
          <p:cNvSpPr>
            <a:spLocks noGrp="1"/>
          </p:cNvSpPr>
          <p:nvPr>
            <p:ph type="dt" sz="half" idx="10"/>
          </p:nvPr>
        </p:nvSpPr>
        <p:spPr/>
        <p:txBody>
          <a:bodyPr/>
          <a:lstStyle/>
          <a:p>
            <a:fld id="{46C6091B-3AE2-4BF0-9CB8-AA1210EAA8ED}" type="datetime1">
              <a:rPr lang="en-US" smtClean="0"/>
              <a:t>12/26/2018</a:t>
            </a:fld>
            <a:endParaRPr lang="en-US"/>
          </a:p>
        </p:txBody>
      </p:sp>
      <p:sp>
        <p:nvSpPr>
          <p:cNvPr id="5" name="Footer Placeholder 4">
            <a:extLst>
              <a:ext uri="{FF2B5EF4-FFF2-40B4-BE49-F238E27FC236}">
                <a16:creationId xmlns:a16="http://schemas.microsoft.com/office/drawing/2014/main" id="{8ABA3BB6-18D1-4AF1-A43A-39FD4648778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6FB22CA-3BF9-4307-BE11-C82F72BAD57A}"/>
              </a:ext>
            </a:extLst>
          </p:cNvPr>
          <p:cNvSpPr>
            <a:spLocks noGrp="1"/>
          </p:cNvSpPr>
          <p:nvPr>
            <p:ph type="sldNum" sz="quarter" idx="12"/>
          </p:nvPr>
        </p:nvSpPr>
        <p:spPr/>
        <p:txBody>
          <a:bodyPr/>
          <a:lstStyle/>
          <a:p>
            <a:fld id="{DEBA8F7C-1A81-4385-8F14-D1A7A376E8AF}" type="slidenum">
              <a:rPr lang="en-US" smtClean="0"/>
              <a:t>‹#›</a:t>
            </a:fld>
            <a:endParaRPr lang="en-US"/>
          </a:p>
        </p:txBody>
      </p:sp>
      <p:sp>
        <p:nvSpPr>
          <p:cNvPr id="7" name="Rectangle 6">
            <a:extLst>
              <a:ext uri="{FF2B5EF4-FFF2-40B4-BE49-F238E27FC236}">
                <a16:creationId xmlns:a16="http://schemas.microsoft.com/office/drawing/2014/main" id="{8491C9FB-7D52-4950-992B-659D0A4107DF}"/>
              </a:ext>
            </a:extLst>
          </p:cNvPr>
          <p:cNvSpPr/>
          <p:nvPr userDrawn="1"/>
        </p:nvSpPr>
        <p:spPr>
          <a:xfrm>
            <a:off x="842818" y="3383280"/>
            <a:ext cx="10506365" cy="9144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42014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3E36C8-C1AB-4243-954B-47826756C3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2E5FB09-64B5-40FA-8562-3CB06BC6A41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04B2B0-B3E8-46B2-A4AA-CCD0DC0BC96C}"/>
              </a:ext>
            </a:extLst>
          </p:cNvPr>
          <p:cNvSpPr>
            <a:spLocks noGrp="1"/>
          </p:cNvSpPr>
          <p:nvPr>
            <p:ph type="dt" sz="half" idx="10"/>
          </p:nvPr>
        </p:nvSpPr>
        <p:spPr/>
        <p:txBody>
          <a:bodyPr/>
          <a:lstStyle/>
          <a:p>
            <a:fld id="{B938F66A-A06E-4137-9D36-E86984AE21A9}" type="datetime1">
              <a:rPr lang="en-US" smtClean="0"/>
              <a:t>12/26/2018</a:t>
            </a:fld>
            <a:endParaRPr lang="en-US"/>
          </a:p>
        </p:txBody>
      </p:sp>
      <p:sp>
        <p:nvSpPr>
          <p:cNvPr id="5" name="Footer Placeholder 4">
            <a:extLst>
              <a:ext uri="{FF2B5EF4-FFF2-40B4-BE49-F238E27FC236}">
                <a16:creationId xmlns:a16="http://schemas.microsoft.com/office/drawing/2014/main" id="{9C90D3B2-1A2B-4994-A804-244E2B84AB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D7F194-F54A-4B5D-B885-E98F277A81AF}"/>
              </a:ext>
            </a:extLst>
          </p:cNvPr>
          <p:cNvSpPr>
            <a:spLocks noGrp="1"/>
          </p:cNvSpPr>
          <p:nvPr>
            <p:ph type="sldNum" sz="quarter" idx="12"/>
          </p:nvPr>
        </p:nvSpPr>
        <p:spPr/>
        <p:txBody>
          <a:bodyPr/>
          <a:lstStyle/>
          <a:p>
            <a:fld id="{DEBA8F7C-1A81-4385-8F14-D1A7A376E8AF}" type="slidenum">
              <a:rPr lang="en-US" smtClean="0"/>
              <a:t>‹#›</a:t>
            </a:fld>
            <a:endParaRPr lang="en-US"/>
          </a:p>
        </p:txBody>
      </p:sp>
    </p:spTree>
    <p:extLst>
      <p:ext uri="{BB962C8B-B14F-4D97-AF65-F5344CB8AC3E}">
        <p14:creationId xmlns:p14="http://schemas.microsoft.com/office/powerpoint/2010/main" val="2132310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53527AD-B72F-4C53-8617-CCD48C7E50D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30A1A4E-1DBB-46CB-9BBE-CFF7E37C4BC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A2206C-7125-4488-860C-5129C22C2E5B}"/>
              </a:ext>
            </a:extLst>
          </p:cNvPr>
          <p:cNvSpPr>
            <a:spLocks noGrp="1"/>
          </p:cNvSpPr>
          <p:nvPr>
            <p:ph type="dt" sz="half" idx="10"/>
          </p:nvPr>
        </p:nvSpPr>
        <p:spPr/>
        <p:txBody>
          <a:bodyPr/>
          <a:lstStyle/>
          <a:p>
            <a:fld id="{9BE4C600-0999-441F-ADAB-1000D2D7A710}" type="datetime1">
              <a:rPr lang="en-US" smtClean="0"/>
              <a:t>12/26/2018</a:t>
            </a:fld>
            <a:endParaRPr lang="en-US"/>
          </a:p>
        </p:txBody>
      </p:sp>
      <p:sp>
        <p:nvSpPr>
          <p:cNvPr id="5" name="Footer Placeholder 4">
            <a:extLst>
              <a:ext uri="{FF2B5EF4-FFF2-40B4-BE49-F238E27FC236}">
                <a16:creationId xmlns:a16="http://schemas.microsoft.com/office/drawing/2014/main" id="{18F8CC80-50FF-4655-B040-1F221095ED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E020F8-2AD7-4977-BBFC-801C4C2FAF98}"/>
              </a:ext>
            </a:extLst>
          </p:cNvPr>
          <p:cNvSpPr>
            <a:spLocks noGrp="1"/>
          </p:cNvSpPr>
          <p:nvPr>
            <p:ph type="sldNum" sz="quarter" idx="12"/>
          </p:nvPr>
        </p:nvSpPr>
        <p:spPr/>
        <p:txBody>
          <a:bodyPr/>
          <a:lstStyle/>
          <a:p>
            <a:fld id="{DEBA8F7C-1A81-4385-8F14-D1A7A376E8AF}" type="slidenum">
              <a:rPr lang="en-US" smtClean="0"/>
              <a:t>‹#›</a:t>
            </a:fld>
            <a:endParaRPr lang="en-US"/>
          </a:p>
        </p:txBody>
      </p:sp>
    </p:spTree>
    <p:extLst>
      <p:ext uri="{BB962C8B-B14F-4D97-AF65-F5344CB8AC3E}">
        <p14:creationId xmlns:p14="http://schemas.microsoft.com/office/powerpoint/2010/main" val="376550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6B9BB-DA82-4483-8C65-99ADE548ED34}"/>
              </a:ext>
            </a:extLst>
          </p:cNvPr>
          <p:cNvSpPr>
            <a:spLocks noGrp="1"/>
          </p:cNvSpPr>
          <p:nvPr>
            <p:ph type="title"/>
          </p:nvPr>
        </p:nvSpPr>
        <p:spPr/>
        <p:txBody>
          <a:bodyPr>
            <a:normAutofit/>
          </a:bodyPr>
          <a:lstStyle>
            <a:lvl1pPr>
              <a:defRPr sz="3600"/>
            </a:lvl1pPr>
          </a:lstStyle>
          <a:p>
            <a:r>
              <a:rPr lang="en-US" dirty="0"/>
              <a:t>Click to edit Master title style</a:t>
            </a:r>
          </a:p>
        </p:txBody>
      </p:sp>
      <p:sp>
        <p:nvSpPr>
          <p:cNvPr id="3" name="Content Placeholder 2">
            <a:extLst>
              <a:ext uri="{FF2B5EF4-FFF2-40B4-BE49-F238E27FC236}">
                <a16:creationId xmlns:a16="http://schemas.microsoft.com/office/drawing/2014/main" id="{65FE147E-B19D-4E06-AA84-063EE9FF7DE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956DC885-D7F8-4F59-8D96-09DAC192955C}"/>
              </a:ext>
            </a:extLst>
          </p:cNvPr>
          <p:cNvSpPr>
            <a:spLocks noGrp="1"/>
          </p:cNvSpPr>
          <p:nvPr>
            <p:ph type="ftr" sz="quarter" idx="11"/>
          </p:nvPr>
        </p:nvSpPr>
        <p:spPr>
          <a:xfrm>
            <a:off x="838199" y="6356350"/>
            <a:ext cx="10515599" cy="365125"/>
          </a:xfrm>
        </p:spPr>
        <p:txBody>
          <a:bodyPr/>
          <a:lstStyle/>
          <a:p>
            <a:endParaRPr lang="en-US" dirty="0"/>
          </a:p>
        </p:txBody>
      </p:sp>
    </p:spTree>
    <p:extLst>
      <p:ext uri="{BB962C8B-B14F-4D97-AF65-F5344CB8AC3E}">
        <p14:creationId xmlns:p14="http://schemas.microsoft.com/office/powerpoint/2010/main" val="1472901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54A9C8-1EF1-48F9-A597-1CCAC60B88E7}"/>
              </a:ext>
            </a:extLst>
          </p:cNvPr>
          <p:cNvSpPr>
            <a:spLocks noGrp="1"/>
          </p:cNvSpPr>
          <p:nvPr>
            <p:ph type="title"/>
          </p:nvPr>
        </p:nvSpPr>
        <p:spPr>
          <a:xfrm>
            <a:off x="831850" y="1709738"/>
            <a:ext cx="10515600" cy="2852737"/>
          </a:xfrm>
        </p:spPr>
        <p:txBody>
          <a:bodyPr anchor="b">
            <a:normAutofit/>
          </a:bodyPr>
          <a:lstStyle>
            <a:lvl1pPr>
              <a:defRPr sz="4800">
                <a:solidFill>
                  <a:schemeClr val="accent5">
                    <a:lumMod val="75000"/>
                  </a:schemeClr>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461EA976-61A0-4828-AF1C-AF4784409F6B}"/>
              </a:ext>
            </a:extLst>
          </p:cNvPr>
          <p:cNvSpPr>
            <a:spLocks noGrp="1"/>
          </p:cNvSpPr>
          <p:nvPr>
            <p:ph type="body" idx="1"/>
          </p:nvPr>
        </p:nvSpPr>
        <p:spPr>
          <a:xfrm>
            <a:off x="831850" y="4589463"/>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id="{C8B32F67-720B-4B7A-AFC6-5AEFE37DDA62}"/>
              </a:ext>
            </a:extLst>
          </p:cNvPr>
          <p:cNvSpPr>
            <a:spLocks noGrp="1"/>
          </p:cNvSpPr>
          <p:nvPr>
            <p:ph type="dt" sz="half" idx="10"/>
          </p:nvPr>
        </p:nvSpPr>
        <p:spPr/>
        <p:txBody>
          <a:bodyPr/>
          <a:lstStyle/>
          <a:p>
            <a:fld id="{384D1D55-D349-4AD2-B6D0-07876DFA01A8}" type="datetime1">
              <a:rPr lang="en-US" smtClean="0"/>
              <a:t>12/26/2018</a:t>
            </a:fld>
            <a:endParaRPr lang="en-US"/>
          </a:p>
        </p:txBody>
      </p:sp>
      <p:sp>
        <p:nvSpPr>
          <p:cNvPr id="5" name="Footer Placeholder 4">
            <a:extLst>
              <a:ext uri="{FF2B5EF4-FFF2-40B4-BE49-F238E27FC236}">
                <a16:creationId xmlns:a16="http://schemas.microsoft.com/office/drawing/2014/main" id="{4D95A8DA-D05D-4A7D-9F0B-48C29A593A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A64437-E469-47C2-8E84-A1930761BB60}"/>
              </a:ext>
            </a:extLst>
          </p:cNvPr>
          <p:cNvSpPr>
            <a:spLocks noGrp="1"/>
          </p:cNvSpPr>
          <p:nvPr>
            <p:ph type="sldNum" sz="quarter" idx="12"/>
          </p:nvPr>
        </p:nvSpPr>
        <p:spPr/>
        <p:txBody>
          <a:bodyPr/>
          <a:lstStyle/>
          <a:p>
            <a:fld id="{DEBA8F7C-1A81-4385-8F14-D1A7A376E8AF}" type="slidenum">
              <a:rPr lang="en-US" smtClean="0"/>
              <a:t>‹#›</a:t>
            </a:fld>
            <a:endParaRPr lang="en-US"/>
          </a:p>
        </p:txBody>
      </p:sp>
    </p:spTree>
    <p:extLst>
      <p:ext uri="{BB962C8B-B14F-4D97-AF65-F5344CB8AC3E}">
        <p14:creationId xmlns:p14="http://schemas.microsoft.com/office/powerpoint/2010/main" val="3209164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54CECA-17EB-4A23-ADD0-6571FFC9675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A7DBAAA-006C-443A-8C82-6AD2E319A74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51CEACA-9FEF-40FE-B896-95617F4407A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12447D4-E3C6-4F8F-A7B1-14E18B2D2386}"/>
              </a:ext>
            </a:extLst>
          </p:cNvPr>
          <p:cNvSpPr>
            <a:spLocks noGrp="1"/>
          </p:cNvSpPr>
          <p:nvPr>
            <p:ph type="dt" sz="half" idx="10"/>
          </p:nvPr>
        </p:nvSpPr>
        <p:spPr/>
        <p:txBody>
          <a:bodyPr/>
          <a:lstStyle/>
          <a:p>
            <a:fld id="{B033C9A1-69F0-405A-879A-E01E2971A4F1}" type="datetime1">
              <a:rPr lang="en-US" smtClean="0"/>
              <a:t>12/26/2018</a:t>
            </a:fld>
            <a:endParaRPr lang="en-US"/>
          </a:p>
        </p:txBody>
      </p:sp>
      <p:sp>
        <p:nvSpPr>
          <p:cNvPr id="6" name="Footer Placeholder 5">
            <a:extLst>
              <a:ext uri="{FF2B5EF4-FFF2-40B4-BE49-F238E27FC236}">
                <a16:creationId xmlns:a16="http://schemas.microsoft.com/office/drawing/2014/main" id="{CD2CB1FC-9468-4E5C-9854-A65750D75C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D4ED4E-DA60-4E38-B0D5-55A7185F9970}"/>
              </a:ext>
            </a:extLst>
          </p:cNvPr>
          <p:cNvSpPr>
            <a:spLocks noGrp="1"/>
          </p:cNvSpPr>
          <p:nvPr>
            <p:ph type="sldNum" sz="quarter" idx="12"/>
          </p:nvPr>
        </p:nvSpPr>
        <p:spPr/>
        <p:txBody>
          <a:bodyPr/>
          <a:lstStyle/>
          <a:p>
            <a:fld id="{DEBA8F7C-1A81-4385-8F14-D1A7A376E8AF}" type="slidenum">
              <a:rPr lang="en-US" smtClean="0"/>
              <a:t>‹#›</a:t>
            </a:fld>
            <a:endParaRPr lang="en-US"/>
          </a:p>
        </p:txBody>
      </p:sp>
    </p:spTree>
    <p:extLst>
      <p:ext uri="{BB962C8B-B14F-4D97-AF65-F5344CB8AC3E}">
        <p14:creationId xmlns:p14="http://schemas.microsoft.com/office/powerpoint/2010/main" val="17085287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2EC682-ED56-4CD3-9185-B245B8779D6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01956B9-066A-4BDC-952B-82683D734A2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50EC7FE-7AD7-4A47-98D0-8B3428E22DF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5A42D3D-C32E-4383-8137-C60B80B6949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2BA817A-3213-4098-B34F-5A4581E537F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089AC4D-59F5-4CEB-8E57-73A81AB4F1EE}"/>
              </a:ext>
            </a:extLst>
          </p:cNvPr>
          <p:cNvSpPr>
            <a:spLocks noGrp="1"/>
          </p:cNvSpPr>
          <p:nvPr>
            <p:ph type="dt" sz="half" idx="10"/>
          </p:nvPr>
        </p:nvSpPr>
        <p:spPr/>
        <p:txBody>
          <a:bodyPr/>
          <a:lstStyle/>
          <a:p>
            <a:fld id="{DB009C17-848D-43DB-891B-D1F24A9597D8}" type="datetime1">
              <a:rPr lang="en-US" smtClean="0"/>
              <a:t>12/26/2018</a:t>
            </a:fld>
            <a:endParaRPr lang="en-US"/>
          </a:p>
        </p:txBody>
      </p:sp>
      <p:sp>
        <p:nvSpPr>
          <p:cNvPr id="8" name="Footer Placeholder 7">
            <a:extLst>
              <a:ext uri="{FF2B5EF4-FFF2-40B4-BE49-F238E27FC236}">
                <a16:creationId xmlns:a16="http://schemas.microsoft.com/office/drawing/2014/main" id="{EF77467D-3B83-4735-B476-07868EAD2CF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2F737BB-BBE8-421E-9129-73465C69BC4F}"/>
              </a:ext>
            </a:extLst>
          </p:cNvPr>
          <p:cNvSpPr>
            <a:spLocks noGrp="1"/>
          </p:cNvSpPr>
          <p:nvPr>
            <p:ph type="sldNum" sz="quarter" idx="12"/>
          </p:nvPr>
        </p:nvSpPr>
        <p:spPr/>
        <p:txBody>
          <a:bodyPr/>
          <a:lstStyle/>
          <a:p>
            <a:fld id="{DEBA8F7C-1A81-4385-8F14-D1A7A376E8AF}" type="slidenum">
              <a:rPr lang="en-US" smtClean="0"/>
              <a:t>‹#›</a:t>
            </a:fld>
            <a:endParaRPr lang="en-US"/>
          </a:p>
        </p:txBody>
      </p:sp>
    </p:spTree>
    <p:extLst>
      <p:ext uri="{BB962C8B-B14F-4D97-AF65-F5344CB8AC3E}">
        <p14:creationId xmlns:p14="http://schemas.microsoft.com/office/powerpoint/2010/main" val="3181834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1D8228-DAF3-49EC-926E-1D335FC3D1C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B212562-9124-49E9-A979-45F0ACE6C95D}"/>
              </a:ext>
            </a:extLst>
          </p:cNvPr>
          <p:cNvSpPr>
            <a:spLocks noGrp="1"/>
          </p:cNvSpPr>
          <p:nvPr>
            <p:ph type="dt" sz="half" idx="10"/>
          </p:nvPr>
        </p:nvSpPr>
        <p:spPr/>
        <p:txBody>
          <a:bodyPr/>
          <a:lstStyle/>
          <a:p>
            <a:fld id="{0E96FE45-A8B2-427A-B2F8-911936CE5BB7}" type="datetime1">
              <a:rPr lang="en-US" smtClean="0"/>
              <a:t>12/26/2018</a:t>
            </a:fld>
            <a:endParaRPr lang="en-US"/>
          </a:p>
        </p:txBody>
      </p:sp>
      <p:sp>
        <p:nvSpPr>
          <p:cNvPr id="4" name="Footer Placeholder 3">
            <a:extLst>
              <a:ext uri="{FF2B5EF4-FFF2-40B4-BE49-F238E27FC236}">
                <a16:creationId xmlns:a16="http://schemas.microsoft.com/office/drawing/2014/main" id="{2F24F712-FD50-40AD-BB2B-A15F719C28E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912B3F9-FEF3-49E1-9ED9-04E38698178F}"/>
              </a:ext>
            </a:extLst>
          </p:cNvPr>
          <p:cNvSpPr>
            <a:spLocks noGrp="1"/>
          </p:cNvSpPr>
          <p:nvPr>
            <p:ph type="sldNum" sz="quarter" idx="12"/>
          </p:nvPr>
        </p:nvSpPr>
        <p:spPr/>
        <p:txBody>
          <a:bodyPr/>
          <a:lstStyle/>
          <a:p>
            <a:fld id="{DEBA8F7C-1A81-4385-8F14-D1A7A376E8AF}" type="slidenum">
              <a:rPr lang="en-US" smtClean="0"/>
              <a:t>‹#›</a:t>
            </a:fld>
            <a:endParaRPr lang="en-US"/>
          </a:p>
        </p:txBody>
      </p:sp>
    </p:spTree>
    <p:extLst>
      <p:ext uri="{BB962C8B-B14F-4D97-AF65-F5344CB8AC3E}">
        <p14:creationId xmlns:p14="http://schemas.microsoft.com/office/powerpoint/2010/main" val="1328017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5AEB036-6C17-484F-AF1F-4D4DF44CBE76}"/>
              </a:ext>
            </a:extLst>
          </p:cNvPr>
          <p:cNvSpPr>
            <a:spLocks noGrp="1"/>
          </p:cNvSpPr>
          <p:nvPr>
            <p:ph type="dt" sz="half" idx="10"/>
          </p:nvPr>
        </p:nvSpPr>
        <p:spPr/>
        <p:txBody>
          <a:bodyPr/>
          <a:lstStyle/>
          <a:p>
            <a:fld id="{AE9033A2-9BBC-45A9-8317-17853FC6F781}" type="datetime1">
              <a:rPr lang="en-US" smtClean="0"/>
              <a:t>12/26/2018</a:t>
            </a:fld>
            <a:endParaRPr lang="en-US"/>
          </a:p>
        </p:txBody>
      </p:sp>
      <p:sp>
        <p:nvSpPr>
          <p:cNvPr id="3" name="Footer Placeholder 2">
            <a:extLst>
              <a:ext uri="{FF2B5EF4-FFF2-40B4-BE49-F238E27FC236}">
                <a16:creationId xmlns:a16="http://schemas.microsoft.com/office/drawing/2014/main" id="{3302B9E6-3235-483F-A28A-1125456F359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0BB5340-8550-4E98-9857-8BAAB10FFDA3}"/>
              </a:ext>
            </a:extLst>
          </p:cNvPr>
          <p:cNvSpPr>
            <a:spLocks noGrp="1"/>
          </p:cNvSpPr>
          <p:nvPr>
            <p:ph type="sldNum" sz="quarter" idx="12"/>
          </p:nvPr>
        </p:nvSpPr>
        <p:spPr/>
        <p:txBody>
          <a:bodyPr/>
          <a:lstStyle/>
          <a:p>
            <a:fld id="{DEBA8F7C-1A81-4385-8F14-D1A7A376E8AF}" type="slidenum">
              <a:rPr lang="en-US" smtClean="0"/>
              <a:t>‹#›</a:t>
            </a:fld>
            <a:endParaRPr lang="en-US"/>
          </a:p>
        </p:txBody>
      </p:sp>
    </p:spTree>
    <p:extLst>
      <p:ext uri="{BB962C8B-B14F-4D97-AF65-F5344CB8AC3E}">
        <p14:creationId xmlns:p14="http://schemas.microsoft.com/office/powerpoint/2010/main" val="239697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0C62A-5DAB-45FD-8E8A-0B4F45C940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AA58CD5-B3D3-432D-B8BC-CD1EC3FD53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BA46856-0817-4DB5-A9B2-A759B533BC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C6D473A-756B-408F-8226-D92FCD3C4E30}"/>
              </a:ext>
            </a:extLst>
          </p:cNvPr>
          <p:cNvSpPr>
            <a:spLocks noGrp="1"/>
          </p:cNvSpPr>
          <p:nvPr>
            <p:ph type="dt" sz="half" idx="10"/>
          </p:nvPr>
        </p:nvSpPr>
        <p:spPr/>
        <p:txBody>
          <a:bodyPr/>
          <a:lstStyle/>
          <a:p>
            <a:fld id="{502DCD25-03CF-4415-BDB6-9FD0541EFFA2}" type="datetime1">
              <a:rPr lang="en-US" smtClean="0"/>
              <a:t>12/26/2018</a:t>
            </a:fld>
            <a:endParaRPr lang="en-US"/>
          </a:p>
        </p:txBody>
      </p:sp>
      <p:sp>
        <p:nvSpPr>
          <p:cNvPr id="6" name="Footer Placeholder 5">
            <a:extLst>
              <a:ext uri="{FF2B5EF4-FFF2-40B4-BE49-F238E27FC236}">
                <a16:creationId xmlns:a16="http://schemas.microsoft.com/office/drawing/2014/main" id="{9D089B0D-7760-4355-AAF7-43E43DB040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4F6821-4E11-4A10-B748-3971995234EA}"/>
              </a:ext>
            </a:extLst>
          </p:cNvPr>
          <p:cNvSpPr>
            <a:spLocks noGrp="1"/>
          </p:cNvSpPr>
          <p:nvPr>
            <p:ph type="sldNum" sz="quarter" idx="12"/>
          </p:nvPr>
        </p:nvSpPr>
        <p:spPr/>
        <p:txBody>
          <a:bodyPr/>
          <a:lstStyle/>
          <a:p>
            <a:fld id="{DEBA8F7C-1A81-4385-8F14-D1A7A376E8AF}" type="slidenum">
              <a:rPr lang="en-US" smtClean="0"/>
              <a:t>‹#›</a:t>
            </a:fld>
            <a:endParaRPr lang="en-US"/>
          </a:p>
        </p:txBody>
      </p:sp>
    </p:spTree>
    <p:extLst>
      <p:ext uri="{BB962C8B-B14F-4D97-AF65-F5344CB8AC3E}">
        <p14:creationId xmlns:p14="http://schemas.microsoft.com/office/powerpoint/2010/main" val="41954121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B43A9D-6E9D-413F-9CAA-DC569775A0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124F345-F781-426E-A99A-CC43994B6AB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34261D9-431A-4B2A-82C0-500B872E97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1EDE891-185D-437D-A354-D1746EDC4F27}"/>
              </a:ext>
            </a:extLst>
          </p:cNvPr>
          <p:cNvSpPr>
            <a:spLocks noGrp="1"/>
          </p:cNvSpPr>
          <p:nvPr>
            <p:ph type="dt" sz="half" idx="10"/>
          </p:nvPr>
        </p:nvSpPr>
        <p:spPr/>
        <p:txBody>
          <a:bodyPr/>
          <a:lstStyle/>
          <a:p>
            <a:fld id="{52983137-A0EE-40EB-9CA9-04B951117963}" type="datetime1">
              <a:rPr lang="en-US" smtClean="0"/>
              <a:t>12/26/2018</a:t>
            </a:fld>
            <a:endParaRPr lang="en-US"/>
          </a:p>
        </p:txBody>
      </p:sp>
      <p:sp>
        <p:nvSpPr>
          <p:cNvPr id="6" name="Footer Placeholder 5">
            <a:extLst>
              <a:ext uri="{FF2B5EF4-FFF2-40B4-BE49-F238E27FC236}">
                <a16:creationId xmlns:a16="http://schemas.microsoft.com/office/drawing/2014/main" id="{3D1068DD-C09D-428C-A226-9170E6F569B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93346DD-D7E1-4D71-BB09-BD3A3BBCBDFE}"/>
              </a:ext>
            </a:extLst>
          </p:cNvPr>
          <p:cNvSpPr>
            <a:spLocks noGrp="1"/>
          </p:cNvSpPr>
          <p:nvPr>
            <p:ph type="sldNum" sz="quarter" idx="12"/>
          </p:nvPr>
        </p:nvSpPr>
        <p:spPr/>
        <p:txBody>
          <a:bodyPr/>
          <a:lstStyle/>
          <a:p>
            <a:fld id="{DEBA8F7C-1A81-4385-8F14-D1A7A376E8AF}" type="slidenum">
              <a:rPr lang="en-US" smtClean="0"/>
              <a:t>‹#›</a:t>
            </a:fld>
            <a:endParaRPr lang="en-US"/>
          </a:p>
        </p:txBody>
      </p:sp>
    </p:spTree>
    <p:extLst>
      <p:ext uri="{BB962C8B-B14F-4D97-AF65-F5344CB8AC3E}">
        <p14:creationId xmlns:p14="http://schemas.microsoft.com/office/powerpoint/2010/main" val="40018559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E191611-817F-4471-B85A-24CEAE221B3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E25F942D-2ABB-4EB6-BE1C-C1CE735F1B2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6E29B15-BF6A-44E7-AE0C-7A1685DF99A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D253F7-2BE3-482E-8B84-05A9E429A9AD}" type="datetime1">
              <a:rPr lang="en-US" smtClean="0"/>
              <a:t>12/26/2018</a:t>
            </a:fld>
            <a:endParaRPr lang="en-US"/>
          </a:p>
        </p:txBody>
      </p:sp>
      <p:sp>
        <p:nvSpPr>
          <p:cNvPr id="5" name="Footer Placeholder 4">
            <a:extLst>
              <a:ext uri="{FF2B5EF4-FFF2-40B4-BE49-F238E27FC236}">
                <a16:creationId xmlns:a16="http://schemas.microsoft.com/office/drawing/2014/main" id="{D7B846E6-A06B-48E8-8BAA-91F4808ED2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0F00134-33B3-4C11-9AAD-30285428D90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BA8F7C-1A81-4385-8F14-D1A7A376E8AF}" type="slidenum">
              <a:rPr lang="en-US" smtClean="0"/>
              <a:t>‹#›</a:t>
            </a:fld>
            <a:endParaRPr lang="en-US"/>
          </a:p>
        </p:txBody>
      </p:sp>
      <p:sp>
        <p:nvSpPr>
          <p:cNvPr id="7" name="Rectangle 6">
            <a:extLst>
              <a:ext uri="{FF2B5EF4-FFF2-40B4-BE49-F238E27FC236}">
                <a16:creationId xmlns:a16="http://schemas.microsoft.com/office/drawing/2014/main" id="{7186C1B4-6D98-4448-AD47-2210DC8CE797}"/>
              </a:ext>
            </a:extLst>
          </p:cNvPr>
          <p:cNvSpPr/>
          <p:nvPr userDrawn="1"/>
        </p:nvSpPr>
        <p:spPr>
          <a:xfrm>
            <a:off x="0" y="-1"/>
            <a:ext cx="12192000" cy="9144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4D841D74-8F89-4014-B3B1-5F465ACF398E}"/>
              </a:ext>
            </a:extLst>
          </p:cNvPr>
          <p:cNvSpPr/>
          <p:nvPr userDrawn="1"/>
        </p:nvSpPr>
        <p:spPr>
          <a:xfrm>
            <a:off x="0" y="6780415"/>
            <a:ext cx="12192000" cy="9144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874574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b="1" kern="1200">
          <a:solidFill>
            <a:schemeClr val="accent5">
              <a:lumMod val="75000"/>
            </a:schemeClr>
          </a:solidFill>
          <a:latin typeface="Garamond" panose="020204040303010108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creativecommons.org/licenses/by-nc-sa/4.0/"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creativecommons.org/licenses/by-nc-sa/3.0/us/" TargetMode="External"/><Relationship Id="rId4" Type="http://schemas.openxmlformats.org/officeDocument/2006/relationships/hyperlink" Target="https://www.aaas.org/report/BMENA-risk-analysis-training"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s://creativecommons.org/licenses/by-nc-sa/4.0/"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2CB9E-1A6D-439D-95BF-A5B296530DB3}"/>
              </a:ext>
            </a:extLst>
          </p:cNvPr>
          <p:cNvSpPr>
            <a:spLocks noGrp="1"/>
          </p:cNvSpPr>
          <p:nvPr>
            <p:ph type="ctrTitle"/>
          </p:nvPr>
        </p:nvSpPr>
        <p:spPr/>
        <p:txBody>
          <a:bodyPr>
            <a:normAutofit fontScale="90000"/>
          </a:bodyPr>
          <a:lstStyle/>
          <a:p>
            <a:r>
              <a:rPr lang="en-US" dirty="0"/>
              <a:t>Enhancing Biosecurity Oversight in Malaysia with Dual Use Case Studies</a:t>
            </a:r>
          </a:p>
        </p:txBody>
      </p:sp>
      <p:sp>
        <p:nvSpPr>
          <p:cNvPr id="9" name="Footer Placeholder 8">
            <a:extLst>
              <a:ext uri="{FF2B5EF4-FFF2-40B4-BE49-F238E27FC236}">
                <a16:creationId xmlns:a16="http://schemas.microsoft.com/office/drawing/2014/main" id="{815EF04F-40E8-4337-8F2F-FCF99CDC0D20}"/>
              </a:ext>
            </a:extLst>
          </p:cNvPr>
          <p:cNvSpPr>
            <a:spLocks noGrp="1"/>
          </p:cNvSpPr>
          <p:nvPr>
            <p:ph type="ftr" sz="quarter" idx="11"/>
          </p:nvPr>
        </p:nvSpPr>
        <p:spPr/>
        <p:txBody>
          <a:bodyPr/>
          <a:lstStyle/>
          <a:p>
            <a:endParaRPr lang="en-US"/>
          </a:p>
        </p:txBody>
      </p:sp>
      <p:sp>
        <p:nvSpPr>
          <p:cNvPr id="4" name="Rectangle 3">
            <a:extLst>
              <a:ext uri="{FF2B5EF4-FFF2-40B4-BE49-F238E27FC236}">
                <a16:creationId xmlns:a16="http://schemas.microsoft.com/office/drawing/2014/main" id="{8DC7CB5D-23E6-4BFB-BA4C-23A92CF47D44}"/>
              </a:ext>
            </a:extLst>
          </p:cNvPr>
          <p:cNvSpPr/>
          <p:nvPr/>
        </p:nvSpPr>
        <p:spPr>
          <a:xfrm>
            <a:off x="0" y="-1"/>
            <a:ext cx="12192000" cy="9144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B61A2EBF-523A-4736-BA57-1C24694B7827}"/>
              </a:ext>
            </a:extLst>
          </p:cNvPr>
          <p:cNvSpPr/>
          <p:nvPr/>
        </p:nvSpPr>
        <p:spPr>
          <a:xfrm>
            <a:off x="0" y="6780415"/>
            <a:ext cx="12192000" cy="9144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241306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E62C3-CEBD-4A70-B94C-8F7AE4F32B92}"/>
              </a:ext>
            </a:extLst>
          </p:cNvPr>
          <p:cNvSpPr>
            <a:spLocks noGrp="1"/>
          </p:cNvSpPr>
          <p:nvPr>
            <p:ph type="title"/>
          </p:nvPr>
        </p:nvSpPr>
        <p:spPr>
          <a:xfrm>
            <a:off x="838200" y="164710"/>
            <a:ext cx="10515600" cy="852822"/>
          </a:xfrm>
        </p:spPr>
        <p:txBody>
          <a:bodyPr/>
          <a:lstStyle/>
          <a:p>
            <a:r>
              <a:rPr lang="en-US" dirty="0"/>
              <a:t>Risk Analysis Framework</a:t>
            </a:r>
          </a:p>
        </p:txBody>
      </p:sp>
      <p:sp>
        <p:nvSpPr>
          <p:cNvPr id="6" name="Rectangle 5">
            <a:extLst>
              <a:ext uri="{FF2B5EF4-FFF2-40B4-BE49-F238E27FC236}">
                <a16:creationId xmlns:a16="http://schemas.microsoft.com/office/drawing/2014/main" id="{9FD3FB6F-A0A8-4EA0-A9B1-910F3EEEAB1A}"/>
              </a:ext>
            </a:extLst>
          </p:cNvPr>
          <p:cNvSpPr/>
          <p:nvPr/>
        </p:nvSpPr>
        <p:spPr>
          <a:xfrm>
            <a:off x="0" y="-1"/>
            <a:ext cx="12192000" cy="9144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23F1AE1-C483-4844-BBDD-96CD0731FEFE}"/>
              </a:ext>
            </a:extLst>
          </p:cNvPr>
          <p:cNvSpPr/>
          <p:nvPr/>
        </p:nvSpPr>
        <p:spPr>
          <a:xfrm>
            <a:off x="0" y="6780415"/>
            <a:ext cx="12192000" cy="9144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2" name="Group 121">
            <a:extLst>
              <a:ext uri="{FF2B5EF4-FFF2-40B4-BE49-F238E27FC236}">
                <a16:creationId xmlns:a16="http://schemas.microsoft.com/office/drawing/2014/main" id="{46DB8441-C148-4EAD-819D-3941CF89992D}"/>
              </a:ext>
            </a:extLst>
          </p:cNvPr>
          <p:cNvGrpSpPr/>
          <p:nvPr/>
        </p:nvGrpSpPr>
        <p:grpSpPr>
          <a:xfrm>
            <a:off x="2467052" y="986325"/>
            <a:ext cx="7257897" cy="4754402"/>
            <a:chOff x="1659751" y="1167284"/>
            <a:chExt cx="7257897" cy="5050777"/>
          </a:xfrm>
        </p:grpSpPr>
        <p:grpSp>
          <p:nvGrpSpPr>
            <p:cNvPr id="108" name="Group 107">
              <a:extLst>
                <a:ext uri="{FF2B5EF4-FFF2-40B4-BE49-F238E27FC236}">
                  <a16:creationId xmlns:a16="http://schemas.microsoft.com/office/drawing/2014/main" id="{0FF66CB9-3280-4817-991A-FE3D00FBDCA2}"/>
                </a:ext>
              </a:extLst>
            </p:cNvPr>
            <p:cNvGrpSpPr/>
            <p:nvPr/>
          </p:nvGrpSpPr>
          <p:grpSpPr>
            <a:xfrm>
              <a:off x="2254111" y="1862315"/>
              <a:ext cx="6069177" cy="4355746"/>
              <a:chOff x="1063265" y="1643131"/>
              <a:chExt cx="6069177" cy="4355746"/>
            </a:xfrm>
          </p:grpSpPr>
          <p:sp>
            <p:nvSpPr>
              <p:cNvPr id="9" name="Rectangle: Rounded Corners 8">
                <a:extLst>
                  <a:ext uri="{FF2B5EF4-FFF2-40B4-BE49-F238E27FC236}">
                    <a16:creationId xmlns:a16="http://schemas.microsoft.com/office/drawing/2014/main" id="{10801120-9103-4977-9810-ADDEB534E614}"/>
                  </a:ext>
                </a:extLst>
              </p:cNvPr>
              <p:cNvSpPr/>
              <p:nvPr/>
            </p:nvSpPr>
            <p:spPr>
              <a:xfrm>
                <a:off x="1063265" y="1643131"/>
                <a:ext cx="2194560" cy="777121"/>
              </a:xfrm>
              <a:prstGeom prst="roundRect">
                <a:avLst/>
              </a:prstGeom>
              <a:solidFill>
                <a:srgbClr val="ADC1E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latin typeface="Arial" panose="020B0604020202020204" pitchFamily="34" charset="0"/>
                    <a:cs typeface="Arial" panose="020B0604020202020204" pitchFamily="34" charset="0"/>
                  </a:rPr>
                  <a:t>Risk Identification</a:t>
                </a:r>
              </a:p>
            </p:txBody>
          </p:sp>
          <p:sp>
            <p:nvSpPr>
              <p:cNvPr id="10" name="Rectangle: Rounded Corners 9">
                <a:extLst>
                  <a:ext uri="{FF2B5EF4-FFF2-40B4-BE49-F238E27FC236}">
                    <a16:creationId xmlns:a16="http://schemas.microsoft.com/office/drawing/2014/main" id="{3EBC57B8-7543-4DAA-B192-DC94A22BFD0E}"/>
                  </a:ext>
                </a:extLst>
              </p:cNvPr>
              <p:cNvSpPr/>
              <p:nvPr/>
            </p:nvSpPr>
            <p:spPr>
              <a:xfrm>
                <a:off x="1063265" y="2836006"/>
                <a:ext cx="2194560" cy="777121"/>
              </a:xfrm>
              <a:prstGeom prst="roundRect">
                <a:avLst/>
              </a:prstGeom>
              <a:solidFill>
                <a:srgbClr val="ADC1E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latin typeface="Arial" panose="020B0604020202020204" pitchFamily="34" charset="0"/>
                    <a:cs typeface="Arial" panose="020B0604020202020204" pitchFamily="34" charset="0"/>
                  </a:rPr>
                  <a:t>Risk Assessment</a:t>
                </a:r>
              </a:p>
            </p:txBody>
          </p:sp>
          <p:sp>
            <p:nvSpPr>
              <p:cNvPr id="11" name="Rectangle: Rounded Corners 10">
                <a:extLst>
                  <a:ext uri="{FF2B5EF4-FFF2-40B4-BE49-F238E27FC236}">
                    <a16:creationId xmlns:a16="http://schemas.microsoft.com/office/drawing/2014/main" id="{3838052C-C0B0-46A9-BAF2-C4343A6F6659}"/>
                  </a:ext>
                </a:extLst>
              </p:cNvPr>
              <p:cNvSpPr/>
              <p:nvPr/>
            </p:nvSpPr>
            <p:spPr>
              <a:xfrm>
                <a:off x="1063265" y="4025024"/>
                <a:ext cx="2194560" cy="777121"/>
              </a:xfrm>
              <a:prstGeom prst="roundRect">
                <a:avLst/>
              </a:prstGeom>
              <a:solidFill>
                <a:srgbClr val="ADC1E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latin typeface="Arial" panose="020B0604020202020204" pitchFamily="34" charset="0"/>
                    <a:cs typeface="Arial" panose="020B0604020202020204" pitchFamily="34" charset="0"/>
                  </a:rPr>
                  <a:t>Risk Management</a:t>
                </a:r>
              </a:p>
            </p:txBody>
          </p:sp>
          <p:sp>
            <p:nvSpPr>
              <p:cNvPr id="12" name="Rectangle: Rounded Corners 11">
                <a:extLst>
                  <a:ext uri="{FF2B5EF4-FFF2-40B4-BE49-F238E27FC236}">
                    <a16:creationId xmlns:a16="http://schemas.microsoft.com/office/drawing/2014/main" id="{D03E9F99-B111-495E-B866-AB5B7EEFAED6}"/>
                  </a:ext>
                </a:extLst>
              </p:cNvPr>
              <p:cNvSpPr/>
              <p:nvPr/>
            </p:nvSpPr>
            <p:spPr>
              <a:xfrm>
                <a:off x="1063265" y="5221756"/>
                <a:ext cx="2194560" cy="777121"/>
              </a:xfrm>
              <a:prstGeom prst="roundRect">
                <a:avLst/>
              </a:prstGeom>
              <a:solidFill>
                <a:srgbClr val="ADC1E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latin typeface="Arial" panose="020B0604020202020204" pitchFamily="34" charset="0"/>
                    <a:cs typeface="Arial" panose="020B0604020202020204" pitchFamily="34" charset="0"/>
                  </a:rPr>
                  <a:t>Risk Communication</a:t>
                </a:r>
              </a:p>
            </p:txBody>
          </p:sp>
          <p:sp>
            <p:nvSpPr>
              <p:cNvPr id="13" name="Rectangle: Rounded Corners 12">
                <a:extLst>
                  <a:ext uri="{FF2B5EF4-FFF2-40B4-BE49-F238E27FC236}">
                    <a16:creationId xmlns:a16="http://schemas.microsoft.com/office/drawing/2014/main" id="{1D9E904B-56E4-4103-98B3-B9752C1718C6}"/>
                  </a:ext>
                </a:extLst>
              </p:cNvPr>
              <p:cNvSpPr/>
              <p:nvPr/>
            </p:nvSpPr>
            <p:spPr>
              <a:xfrm>
                <a:off x="4937882" y="4025024"/>
                <a:ext cx="2194560" cy="777121"/>
              </a:xfrm>
              <a:prstGeom prst="roundRect">
                <a:avLst/>
              </a:prstGeom>
              <a:solidFill>
                <a:srgbClr val="F4AF8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000" dirty="0">
                    <a:solidFill>
                      <a:schemeClr val="tx1"/>
                    </a:solidFill>
                    <a:latin typeface="Arial" panose="020B0604020202020204" pitchFamily="34" charset="0"/>
                    <a:cs typeface="Arial" panose="020B0604020202020204" pitchFamily="34" charset="0"/>
                  </a:rPr>
                  <a:t>Conduct Research</a:t>
                </a:r>
              </a:p>
            </p:txBody>
          </p:sp>
          <p:sp>
            <p:nvSpPr>
              <p:cNvPr id="14" name="Rectangle: Rounded Corners 13">
                <a:extLst>
                  <a:ext uri="{FF2B5EF4-FFF2-40B4-BE49-F238E27FC236}">
                    <a16:creationId xmlns:a16="http://schemas.microsoft.com/office/drawing/2014/main" id="{609FACBE-F1FB-4667-BA3B-A12D6BB27EE1}"/>
                  </a:ext>
                </a:extLst>
              </p:cNvPr>
              <p:cNvSpPr/>
              <p:nvPr/>
            </p:nvSpPr>
            <p:spPr>
              <a:xfrm>
                <a:off x="4937882" y="5221755"/>
                <a:ext cx="2194560" cy="777121"/>
              </a:xfrm>
              <a:prstGeom prst="roundRect">
                <a:avLst/>
              </a:prstGeom>
              <a:solidFill>
                <a:srgbClr val="F4AF8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000" dirty="0">
                    <a:solidFill>
                      <a:schemeClr val="tx1"/>
                    </a:solidFill>
                    <a:latin typeface="Arial" panose="020B0604020202020204" pitchFamily="34" charset="0"/>
                    <a:cs typeface="Arial" panose="020B0604020202020204" pitchFamily="34" charset="0"/>
                  </a:rPr>
                  <a:t>Publish or Present Findings</a:t>
                </a:r>
              </a:p>
            </p:txBody>
          </p:sp>
          <p:sp>
            <p:nvSpPr>
              <p:cNvPr id="16" name="Rectangle: Rounded Corners 15">
                <a:extLst>
                  <a:ext uri="{FF2B5EF4-FFF2-40B4-BE49-F238E27FC236}">
                    <a16:creationId xmlns:a16="http://schemas.microsoft.com/office/drawing/2014/main" id="{9E1CA6D5-2625-4244-B841-A30E6CA29433}"/>
                  </a:ext>
                </a:extLst>
              </p:cNvPr>
              <p:cNvSpPr/>
              <p:nvPr/>
            </p:nvSpPr>
            <p:spPr>
              <a:xfrm>
                <a:off x="4937882" y="1643131"/>
                <a:ext cx="2194560" cy="777121"/>
              </a:xfrm>
              <a:prstGeom prst="roundRect">
                <a:avLst/>
              </a:prstGeom>
              <a:solidFill>
                <a:srgbClr val="F4AF8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000" dirty="0">
                    <a:solidFill>
                      <a:schemeClr val="tx1"/>
                    </a:solidFill>
                    <a:latin typeface="Arial" panose="020B0604020202020204" pitchFamily="34" charset="0"/>
                    <a:cs typeface="Arial" panose="020B0604020202020204" pitchFamily="34" charset="0"/>
                  </a:rPr>
                  <a:t>Plan Project</a:t>
                </a:r>
              </a:p>
            </p:txBody>
          </p:sp>
          <p:cxnSp>
            <p:nvCxnSpPr>
              <p:cNvPr id="18" name="Straight Arrow Connector 17">
                <a:extLst>
                  <a:ext uri="{FF2B5EF4-FFF2-40B4-BE49-F238E27FC236}">
                    <a16:creationId xmlns:a16="http://schemas.microsoft.com/office/drawing/2014/main" id="{D90AAADF-240D-475B-8C1F-6CC78F9DB30D}"/>
                  </a:ext>
                </a:extLst>
              </p:cNvPr>
              <p:cNvCxnSpPr>
                <a:cxnSpLocks/>
                <a:stCxn id="9" idx="2"/>
                <a:endCxn id="10" idx="0"/>
              </p:cNvCxnSpPr>
              <p:nvPr/>
            </p:nvCxnSpPr>
            <p:spPr>
              <a:xfrm>
                <a:off x="2160545" y="2420252"/>
                <a:ext cx="0" cy="415754"/>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20" name="Straight Arrow Connector 19">
                <a:extLst>
                  <a:ext uri="{FF2B5EF4-FFF2-40B4-BE49-F238E27FC236}">
                    <a16:creationId xmlns:a16="http://schemas.microsoft.com/office/drawing/2014/main" id="{797C33E6-1650-4391-8669-89FEAC3D62E4}"/>
                  </a:ext>
                </a:extLst>
              </p:cNvPr>
              <p:cNvCxnSpPr>
                <a:cxnSpLocks/>
                <a:stCxn id="10" idx="2"/>
                <a:endCxn id="11" idx="0"/>
              </p:cNvCxnSpPr>
              <p:nvPr/>
            </p:nvCxnSpPr>
            <p:spPr>
              <a:xfrm>
                <a:off x="2160545" y="3613126"/>
                <a:ext cx="0" cy="411898"/>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22" name="Straight Arrow Connector 21">
                <a:extLst>
                  <a:ext uri="{FF2B5EF4-FFF2-40B4-BE49-F238E27FC236}">
                    <a16:creationId xmlns:a16="http://schemas.microsoft.com/office/drawing/2014/main" id="{BCCB4C68-D0BC-49F5-83F1-FD62F88FE53C}"/>
                  </a:ext>
                </a:extLst>
              </p:cNvPr>
              <p:cNvCxnSpPr>
                <a:cxnSpLocks/>
                <a:stCxn id="11" idx="2"/>
                <a:endCxn id="12" idx="0"/>
              </p:cNvCxnSpPr>
              <p:nvPr/>
            </p:nvCxnSpPr>
            <p:spPr>
              <a:xfrm>
                <a:off x="2160545" y="4802145"/>
                <a:ext cx="0" cy="419611"/>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37" name="Straight Arrow Connector 36">
                <a:extLst>
                  <a:ext uri="{FF2B5EF4-FFF2-40B4-BE49-F238E27FC236}">
                    <a16:creationId xmlns:a16="http://schemas.microsoft.com/office/drawing/2014/main" id="{CAD62B59-69C8-4C4E-838F-846FC92D2C1C}"/>
                  </a:ext>
                </a:extLst>
              </p:cNvPr>
              <p:cNvCxnSpPr>
                <a:cxnSpLocks/>
                <a:stCxn id="16" idx="2"/>
                <a:endCxn id="13" idx="0"/>
              </p:cNvCxnSpPr>
              <p:nvPr/>
            </p:nvCxnSpPr>
            <p:spPr>
              <a:xfrm>
                <a:off x="6035162" y="2420252"/>
                <a:ext cx="0" cy="1604773"/>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39" name="Straight Arrow Connector 38">
                <a:extLst>
                  <a:ext uri="{FF2B5EF4-FFF2-40B4-BE49-F238E27FC236}">
                    <a16:creationId xmlns:a16="http://schemas.microsoft.com/office/drawing/2014/main" id="{1134C1A5-D1D2-4A87-B271-9C7E617DED7C}"/>
                  </a:ext>
                </a:extLst>
              </p:cNvPr>
              <p:cNvCxnSpPr>
                <a:cxnSpLocks/>
                <a:stCxn id="13" idx="2"/>
                <a:endCxn id="14" idx="0"/>
              </p:cNvCxnSpPr>
              <p:nvPr/>
            </p:nvCxnSpPr>
            <p:spPr>
              <a:xfrm>
                <a:off x="6035162" y="4802145"/>
                <a:ext cx="0" cy="41961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grpSp>
        <p:sp>
          <p:nvSpPr>
            <p:cNvPr id="113" name="Rectangle: Rounded Corners 112">
              <a:extLst>
                <a:ext uri="{FF2B5EF4-FFF2-40B4-BE49-F238E27FC236}">
                  <a16:creationId xmlns:a16="http://schemas.microsoft.com/office/drawing/2014/main" id="{40D1C221-34EB-4A37-8192-033DE69B2671}"/>
                </a:ext>
              </a:extLst>
            </p:cNvPr>
            <p:cNvSpPr/>
            <p:nvPr/>
          </p:nvSpPr>
          <p:spPr>
            <a:xfrm>
              <a:off x="1659751" y="1167400"/>
              <a:ext cx="3383280" cy="40676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800" b="1" dirty="0">
                  <a:solidFill>
                    <a:schemeClr val="tx1"/>
                  </a:solidFill>
                  <a:latin typeface="Garamond" panose="02020404030301010803" pitchFamily="18" charset="0"/>
                  <a:cs typeface="Arial" panose="020B0604020202020204" pitchFamily="34" charset="0"/>
                </a:rPr>
                <a:t>Risk Analysis</a:t>
              </a:r>
            </a:p>
          </p:txBody>
        </p:sp>
        <p:sp>
          <p:nvSpPr>
            <p:cNvPr id="115" name="Rectangle: Rounded Corners 114">
              <a:extLst>
                <a:ext uri="{FF2B5EF4-FFF2-40B4-BE49-F238E27FC236}">
                  <a16:creationId xmlns:a16="http://schemas.microsoft.com/office/drawing/2014/main" id="{3D457900-2724-4FF8-BEA5-E7EB05262A34}"/>
                </a:ext>
              </a:extLst>
            </p:cNvPr>
            <p:cNvSpPr/>
            <p:nvPr/>
          </p:nvSpPr>
          <p:spPr>
            <a:xfrm>
              <a:off x="5534368" y="1167284"/>
              <a:ext cx="3383280" cy="406761"/>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2800" b="1" dirty="0">
                  <a:solidFill>
                    <a:schemeClr val="tx1"/>
                  </a:solidFill>
                  <a:latin typeface="Garamond" panose="02020404030301010803" pitchFamily="18" charset="0"/>
                  <a:cs typeface="Arial" panose="020B0604020202020204" pitchFamily="34" charset="0"/>
                </a:rPr>
                <a:t>Scientific Activities</a:t>
              </a:r>
            </a:p>
          </p:txBody>
        </p:sp>
      </p:grpSp>
      <p:sp>
        <p:nvSpPr>
          <p:cNvPr id="116" name="TextBox 115">
            <a:extLst>
              <a:ext uri="{FF2B5EF4-FFF2-40B4-BE49-F238E27FC236}">
                <a16:creationId xmlns:a16="http://schemas.microsoft.com/office/drawing/2014/main" id="{83544CDF-1C23-426D-9190-580B2FA0C556}"/>
              </a:ext>
            </a:extLst>
          </p:cNvPr>
          <p:cNvSpPr txBox="1"/>
          <p:nvPr/>
        </p:nvSpPr>
        <p:spPr>
          <a:xfrm>
            <a:off x="634409" y="6005203"/>
            <a:ext cx="10923182" cy="64633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Although risk analysis can be distilled into four steps – risk identification, risk assessment, risk management, and risk communication – the process is continuous and linked with the scientific process</a:t>
            </a:r>
          </a:p>
        </p:txBody>
      </p:sp>
      <p:sp>
        <p:nvSpPr>
          <p:cNvPr id="15" name="Arrow: Curved Down 14">
            <a:extLst>
              <a:ext uri="{FF2B5EF4-FFF2-40B4-BE49-F238E27FC236}">
                <a16:creationId xmlns:a16="http://schemas.microsoft.com/office/drawing/2014/main" id="{B9A6D4CD-1881-4DA9-A304-67AD229F38E7}"/>
              </a:ext>
            </a:extLst>
          </p:cNvPr>
          <p:cNvSpPr/>
          <p:nvPr/>
        </p:nvSpPr>
        <p:spPr>
          <a:xfrm>
            <a:off x="877906" y="2211056"/>
            <a:ext cx="1523570" cy="606419"/>
          </a:xfrm>
          <a:prstGeom prst="curvedDown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solidFill>
                <a:schemeClr val="tx1"/>
              </a:solidFill>
            </a:endParaRPr>
          </a:p>
        </p:txBody>
      </p:sp>
      <p:sp>
        <p:nvSpPr>
          <p:cNvPr id="32" name="Arrow: Curved Down 31">
            <a:extLst>
              <a:ext uri="{FF2B5EF4-FFF2-40B4-BE49-F238E27FC236}">
                <a16:creationId xmlns:a16="http://schemas.microsoft.com/office/drawing/2014/main" id="{79A2A417-386A-4ECC-945C-C705C2060B7B}"/>
              </a:ext>
            </a:extLst>
          </p:cNvPr>
          <p:cNvSpPr/>
          <p:nvPr/>
        </p:nvSpPr>
        <p:spPr>
          <a:xfrm rot="10800000">
            <a:off x="838200" y="2875791"/>
            <a:ext cx="1523570" cy="606419"/>
          </a:xfrm>
          <a:prstGeom prst="curvedDown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solidFill>
                <a:schemeClr val="tx1"/>
              </a:solidFill>
            </a:endParaRPr>
          </a:p>
        </p:txBody>
      </p:sp>
      <p:sp>
        <p:nvSpPr>
          <p:cNvPr id="34" name="TextBox 33">
            <a:extLst>
              <a:ext uri="{FF2B5EF4-FFF2-40B4-BE49-F238E27FC236}">
                <a16:creationId xmlns:a16="http://schemas.microsoft.com/office/drawing/2014/main" id="{5071087C-13F2-4190-9422-51FC90A83149}"/>
              </a:ext>
            </a:extLst>
          </p:cNvPr>
          <p:cNvSpPr txBox="1"/>
          <p:nvPr/>
        </p:nvSpPr>
        <p:spPr>
          <a:xfrm>
            <a:off x="366734" y="3489081"/>
            <a:ext cx="2612020" cy="646331"/>
          </a:xfrm>
          <a:prstGeom prst="rect">
            <a:avLst/>
          </a:prstGeom>
          <a:noFill/>
        </p:spPr>
        <p:txBody>
          <a:bodyPr wrap="square" rtlCol="0">
            <a:spAutoFit/>
          </a:bodyPr>
          <a:lstStyle/>
          <a:p>
            <a:pPr algn="ctr"/>
            <a:r>
              <a:rPr lang="en-US" i="1" dirty="0">
                <a:latin typeface="Arial" panose="020B0604020202020204" pitchFamily="34" charset="0"/>
                <a:cs typeface="Arial" panose="020B0604020202020204" pitchFamily="34" charset="0"/>
              </a:rPr>
              <a:t>Continuously identify, assess, manage risks</a:t>
            </a:r>
          </a:p>
        </p:txBody>
      </p:sp>
      <p:cxnSp>
        <p:nvCxnSpPr>
          <p:cNvPr id="64" name="Straight Arrow Connector 63">
            <a:extLst>
              <a:ext uri="{FF2B5EF4-FFF2-40B4-BE49-F238E27FC236}">
                <a16:creationId xmlns:a16="http://schemas.microsoft.com/office/drawing/2014/main" id="{9069684D-09C2-4247-9A5F-96F49497BC31}"/>
              </a:ext>
            </a:extLst>
          </p:cNvPr>
          <p:cNvCxnSpPr>
            <a:stCxn id="16" idx="1"/>
            <a:endCxn id="9" idx="3"/>
          </p:cNvCxnSpPr>
          <p:nvPr/>
        </p:nvCxnSpPr>
        <p:spPr>
          <a:xfrm flipH="1">
            <a:off x="5255972" y="2006332"/>
            <a:ext cx="1680057" cy="0"/>
          </a:xfrm>
          <a:prstGeom prst="straightConnector1">
            <a:avLst/>
          </a:prstGeom>
          <a:ln w="19050">
            <a:prstDash val="dash"/>
            <a:tailEnd type="triangle"/>
          </a:ln>
        </p:spPr>
        <p:style>
          <a:lnRef idx="1">
            <a:schemeClr val="accent2"/>
          </a:lnRef>
          <a:fillRef idx="0">
            <a:schemeClr val="accent2"/>
          </a:fillRef>
          <a:effectRef idx="0">
            <a:schemeClr val="accent2"/>
          </a:effectRef>
          <a:fontRef idx="minor">
            <a:schemeClr val="tx1"/>
          </a:fontRef>
        </p:style>
      </p:cxnSp>
      <p:cxnSp>
        <p:nvCxnSpPr>
          <p:cNvPr id="66" name="Straight Arrow Connector 65">
            <a:extLst>
              <a:ext uri="{FF2B5EF4-FFF2-40B4-BE49-F238E27FC236}">
                <a16:creationId xmlns:a16="http://schemas.microsoft.com/office/drawing/2014/main" id="{8BEE70E0-3365-4747-AC75-4CF3B93E4AF6}"/>
              </a:ext>
            </a:extLst>
          </p:cNvPr>
          <p:cNvCxnSpPr>
            <a:stCxn id="11" idx="3"/>
            <a:endCxn id="13" idx="1"/>
          </p:cNvCxnSpPr>
          <p:nvPr/>
        </p:nvCxnSpPr>
        <p:spPr>
          <a:xfrm>
            <a:off x="5255972" y="4248458"/>
            <a:ext cx="1680057" cy="0"/>
          </a:xfrm>
          <a:prstGeom prst="straightConnector1">
            <a:avLst/>
          </a:prstGeom>
          <a:ln w="19050">
            <a:prstDash val="dash"/>
            <a:tailEnd type="triangle"/>
          </a:ln>
        </p:spPr>
        <p:style>
          <a:lnRef idx="1">
            <a:schemeClr val="accent2"/>
          </a:lnRef>
          <a:fillRef idx="0">
            <a:schemeClr val="accent2"/>
          </a:fillRef>
          <a:effectRef idx="0">
            <a:schemeClr val="accent2"/>
          </a:effectRef>
          <a:fontRef idx="minor">
            <a:schemeClr val="tx1"/>
          </a:fontRef>
        </p:style>
      </p:cxnSp>
      <p:cxnSp>
        <p:nvCxnSpPr>
          <p:cNvPr id="68" name="Straight Arrow Connector 67">
            <a:extLst>
              <a:ext uri="{FF2B5EF4-FFF2-40B4-BE49-F238E27FC236}">
                <a16:creationId xmlns:a16="http://schemas.microsoft.com/office/drawing/2014/main" id="{D218AE0F-CCDE-42B4-ACFF-3F75A2A07065}"/>
              </a:ext>
            </a:extLst>
          </p:cNvPr>
          <p:cNvCxnSpPr>
            <a:stCxn id="12" idx="3"/>
            <a:endCxn id="14" idx="1"/>
          </p:cNvCxnSpPr>
          <p:nvPr/>
        </p:nvCxnSpPr>
        <p:spPr>
          <a:xfrm flipV="1">
            <a:off x="5255972" y="5374966"/>
            <a:ext cx="1680057" cy="1"/>
          </a:xfrm>
          <a:prstGeom prst="straightConnector1">
            <a:avLst/>
          </a:prstGeom>
          <a:ln w="19050">
            <a:prstDash val="dash"/>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417091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E62C3-CEBD-4A70-B94C-8F7AE4F32B92}"/>
              </a:ext>
            </a:extLst>
          </p:cNvPr>
          <p:cNvSpPr>
            <a:spLocks noGrp="1"/>
          </p:cNvSpPr>
          <p:nvPr>
            <p:ph type="title"/>
          </p:nvPr>
        </p:nvSpPr>
        <p:spPr/>
        <p:txBody>
          <a:bodyPr/>
          <a:lstStyle/>
          <a:p>
            <a:r>
              <a:rPr lang="en-US" dirty="0"/>
              <a:t>Risk Identification</a:t>
            </a:r>
          </a:p>
        </p:txBody>
      </p:sp>
      <p:sp>
        <p:nvSpPr>
          <p:cNvPr id="3" name="Content Placeholder 2">
            <a:extLst>
              <a:ext uri="{FF2B5EF4-FFF2-40B4-BE49-F238E27FC236}">
                <a16:creationId xmlns:a16="http://schemas.microsoft.com/office/drawing/2014/main" id="{A77D3478-99E3-4282-939D-D0D7B7972C1D}"/>
              </a:ext>
            </a:extLst>
          </p:cNvPr>
          <p:cNvSpPr>
            <a:spLocks noGrp="1"/>
          </p:cNvSpPr>
          <p:nvPr>
            <p:ph idx="1"/>
          </p:nvPr>
        </p:nvSpPr>
        <p:spPr>
          <a:xfrm>
            <a:off x="838200" y="1435662"/>
            <a:ext cx="10515600" cy="619892"/>
          </a:xfrm>
        </p:spPr>
        <p:txBody>
          <a:bodyPr/>
          <a:lstStyle/>
          <a:p>
            <a:pPr marL="0" indent="0">
              <a:buNone/>
            </a:pPr>
            <a:r>
              <a:rPr lang="en-US" b="1" dirty="0">
                <a:solidFill>
                  <a:srgbClr val="FF0000"/>
                </a:solidFill>
              </a:rPr>
              <a:t>[Author (Year) Title of Case Study Article.]</a:t>
            </a:r>
          </a:p>
        </p:txBody>
      </p:sp>
      <p:sp>
        <p:nvSpPr>
          <p:cNvPr id="10" name="Footer Placeholder 9">
            <a:extLst>
              <a:ext uri="{FF2B5EF4-FFF2-40B4-BE49-F238E27FC236}">
                <a16:creationId xmlns:a16="http://schemas.microsoft.com/office/drawing/2014/main" id="{EF6DDAD7-5637-401E-AC11-7BE9C10A2021}"/>
              </a:ext>
            </a:extLst>
          </p:cNvPr>
          <p:cNvSpPr>
            <a:spLocks noGrp="1"/>
          </p:cNvSpPr>
          <p:nvPr>
            <p:ph type="ftr" sz="quarter" idx="11"/>
          </p:nvPr>
        </p:nvSpPr>
        <p:spPr/>
        <p:txBody>
          <a:bodyPr/>
          <a:lstStyle/>
          <a:p>
            <a:endParaRPr lang="en-US"/>
          </a:p>
        </p:txBody>
      </p:sp>
      <p:sp>
        <p:nvSpPr>
          <p:cNvPr id="6" name="Rectangle 5">
            <a:extLst>
              <a:ext uri="{FF2B5EF4-FFF2-40B4-BE49-F238E27FC236}">
                <a16:creationId xmlns:a16="http://schemas.microsoft.com/office/drawing/2014/main" id="{9FD3FB6F-A0A8-4EA0-A9B1-910F3EEEAB1A}"/>
              </a:ext>
            </a:extLst>
          </p:cNvPr>
          <p:cNvSpPr/>
          <p:nvPr/>
        </p:nvSpPr>
        <p:spPr>
          <a:xfrm>
            <a:off x="0" y="-1"/>
            <a:ext cx="12192000" cy="9144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23F1AE1-C483-4844-BBDD-96CD0731FEFE}"/>
              </a:ext>
            </a:extLst>
          </p:cNvPr>
          <p:cNvSpPr/>
          <p:nvPr/>
        </p:nvSpPr>
        <p:spPr>
          <a:xfrm>
            <a:off x="0" y="6780415"/>
            <a:ext cx="12192000" cy="9144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le 3">
            <a:extLst>
              <a:ext uri="{FF2B5EF4-FFF2-40B4-BE49-F238E27FC236}">
                <a16:creationId xmlns:a16="http://schemas.microsoft.com/office/drawing/2014/main" id="{4B86CC2D-5311-4E9B-A8E1-24F49B0F5820}"/>
              </a:ext>
            </a:extLst>
          </p:cNvPr>
          <p:cNvGraphicFramePr>
            <a:graphicFrameLocks noGrp="1"/>
          </p:cNvGraphicFramePr>
          <p:nvPr>
            <p:extLst>
              <p:ext uri="{D42A27DB-BD31-4B8C-83A1-F6EECF244321}">
                <p14:modId xmlns:p14="http://schemas.microsoft.com/office/powerpoint/2010/main" val="550328036"/>
              </p:ext>
            </p:extLst>
          </p:nvPr>
        </p:nvGraphicFramePr>
        <p:xfrm>
          <a:off x="838200" y="2079377"/>
          <a:ext cx="10515600" cy="3931920"/>
        </p:xfrm>
        <a:graphic>
          <a:graphicData uri="http://schemas.openxmlformats.org/drawingml/2006/table">
            <a:tbl>
              <a:tblPr firstRow="1" bandRow="1">
                <a:tableStyleId>{7DF18680-E054-41AD-8BC1-D1AEF772440D}</a:tableStyleId>
              </a:tblPr>
              <a:tblGrid>
                <a:gridCol w="10515600">
                  <a:extLst>
                    <a:ext uri="{9D8B030D-6E8A-4147-A177-3AD203B41FA5}">
                      <a16:colId xmlns:a16="http://schemas.microsoft.com/office/drawing/2014/main" val="4044257720"/>
                    </a:ext>
                  </a:extLst>
                </a:gridCol>
              </a:tblGrid>
              <a:tr h="0">
                <a:tc>
                  <a:txBody>
                    <a:bodyPr/>
                    <a:lstStyle/>
                    <a:p>
                      <a:pPr>
                        <a:spcBef>
                          <a:spcPts val="600"/>
                        </a:spcBef>
                        <a:spcAft>
                          <a:spcPts val="600"/>
                        </a:spcAft>
                      </a:pPr>
                      <a:r>
                        <a:rPr lang="en-US" sz="2400" dirty="0">
                          <a:latin typeface="Arial" panose="020B0604020202020204" pitchFamily="34" charset="0"/>
                          <a:cs typeface="Arial" panose="020B0604020202020204" pitchFamily="34" charset="0"/>
                        </a:rPr>
                        <a:t>Questions</a:t>
                      </a:r>
                    </a:p>
                  </a:txBody>
                  <a:tcPr marL="137160" marR="137160" marT="137160" marB="137160" anchor="ctr"/>
                </a:tc>
                <a:extLst>
                  <a:ext uri="{0D108BD9-81ED-4DB2-BD59-A6C34878D82A}">
                    <a16:rowId xmlns:a16="http://schemas.microsoft.com/office/drawing/2014/main" val="2678340878"/>
                  </a:ext>
                </a:extLst>
              </a:tr>
              <a:tr h="0">
                <a:tc>
                  <a:txBody>
                    <a:bodyPr/>
                    <a:lstStyle/>
                    <a:p>
                      <a:pPr marL="0" marR="0" lvl="0" indent="0" algn="l" defTabSz="914400" rtl="0" eaLnBrk="1" fontAlgn="auto" latinLnBrk="0" hangingPunct="1">
                        <a:lnSpc>
                          <a:spcPct val="100000"/>
                        </a:lnSpc>
                        <a:spcBef>
                          <a:spcPts val="600"/>
                        </a:spcBef>
                        <a:spcAft>
                          <a:spcPts val="600"/>
                        </a:spcAft>
                        <a:buClrTx/>
                        <a:buSzTx/>
                        <a:buFontTx/>
                        <a:buNone/>
                        <a:tabLst/>
                        <a:defRPr/>
                      </a:pPr>
                      <a:r>
                        <a:rPr lang="en-US" sz="2400" dirty="0">
                          <a:solidFill>
                            <a:srgbClr val="FF0000"/>
                          </a:solidFill>
                          <a:latin typeface="Arial" panose="020B0604020202020204" pitchFamily="34" charset="0"/>
                          <a:cs typeface="Arial" panose="020B0604020202020204" pitchFamily="34" charset="0"/>
                        </a:rPr>
                        <a:t>[In this table, enter </a:t>
                      </a:r>
                      <a:r>
                        <a:rPr lang="en-US" sz="2400" b="1" dirty="0">
                          <a:solidFill>
                            <a:srgbClr val="FF0000"/>
                          </a:solidFill>
                          <a:latin typeface="Arial" panose="020B0604020202020204" pitchFamily="34" charset="0"/>
                          <a:cs typeface="Arial" panose="020B0604020202020204" pitchFamily="34" charset="0"/>
                        </a:rPr>
                        <a:t>specific questions </a:t>
                      </a:r>
                      <a:r>
                        <a:rPr lang="en-US" sz="2400" dirty="0">
                          <a:solidFill>
                            <a:srgbClr val="FF0000"/>
                          </a:solidFill>
                          <a:latin typeface="Arial" panose="020B0604020202020204" pitchFamily="34" charset="0"/>
                          <a:cs typeface="Arial" panose="020B0604020202020204" pitchFamily="34" charset="0"/>
                        </a:rPr>
                        <a:t>that are related to the general Risk Identification question – </a:t>
                      </a:r>
                      <a:r>
                        <a:rPr lang="en-US" sz="2400" i="1" dirty="0">
                          <a:solidFill>
                            <a:srgbClr val="FF0000"/>
                          </a:solidFill>
                          <a:latin typeface="Arial" panose="020B0604020202020204" pitchFamily="34" charset="0"/>
                          <a:cs typeface="Arial" panose="020B0604020202020204" pitchFamily="34" charset="0"/>
                        </a:rPr>
                        <a:t>What are the risks associated with this research? </a:t>
                      </a:r>
                      <a:r>
                        <a:rPr lang="en-US" sz="2400" dirty="0">
                          <a:solidFill>
                            <a:srgbClr val="FF0000"/>
                          </a:solidFill>
                          <a:latin typeface="Arial" panose="020B0604020202020204" pitchFamily="34" charset="0"/>
                          <a:cs typeface="Arial" panose="020B0604020202020204" pitchFamily="34" charset="0"/>
                        </a:rPr>
                        <a:t>– The specific questions should be </a:t>
                      </a:r>
                      <a:r>
                        <a:rPr lang="en-US" sz="2400" b="0" dirty="0">
                          <a:solidFill>
                            <a:srgbClr val="FF0000"/>
                          </a:solidFill>
                          <a:latin typeface="Arial" panose="020B0604020202020204" pitchFamily="34" charset="0"/>
                          <a:cs typeface="Arial" panose="020B0604020202020204" pitchFamily="34" charset="0"/>
                        </a:rPr>
                        <a:t>tailored to the specific risks presented in the case study article.</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2000" b="1" dirty="0">
                          <a:solidFill>
                            <a:srgbClr val="FF0000"/>
                          </a:solidFill>
                          <a:latin typeface="Arial" panose="020B0604020202020204" pitchFamily="34" charset="0"/>
                          <a:cs typeface="Arial" panose="020B0604020202020204" pitchFamily="34" charset="0"/>
                        </a:rPr>
                        <a:t>See the participant packet for examples of specific questions.</a:t>
                      </a:r>
                      <a:endParaRPr lang="en-US" sz="2000" b="1" i="1" dirty="0">
                        <a:solidFill>
                          <a:srgbClr val="FF0000"/>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600"/>
                        </a:spcBef>
                        <a:spcAft>
                          <a:spcPts val="600"/>
                        </a:spcAft>
                        <a:buClrTx/>
                        <a:buSzTx/>
                        <a:buFontTx/>
                        <a:buNone/>
                        <a:tabLst/>
                        <a:defRPr/>
                      </a:pPr>
                      <a:r>
                        <a:rPr lang="en-US" sz="2400" dirty="0">
                          <a:solidFill>
                            <a:srgbClr val="FF0000"/>
                          </a:solidFill>
                          <a:latin typeface="Arial" panose="020B0604020202020204" pitchFamily="34" charset="0"/>
                          <a:cs typeface="Arial" panose="020B0604020202020204" pitchFamily="34" charset="0"/>
                        </a:rPr>
                        <a:t>You first may want to work through potential Risk Identification responses for this article, and then formulate questions that will lead participants to perform successfully Risk Identification themselves.]</a:t>
                      </a:r>
                    </a:p>
                  </a:txBody>
                  <a:tcPr marL="137160" marR="137160" marT="137160" marB="137160" anchor="ctr"/>
                </a:tc>
                <a:extLst>
                  <a:ext uri="{0D108BD9-81ED-4DB2-BD59-A6C34878D82A}">
                    <a16:rowId xmlns:a16="http://schemas.microsoft.com/office/drawing/2014/main" val="1625431630"/>
                  </a:ext>
                </a:extLst>
              </a:tr>
            </a:tbl>
          </a:graphicData>
        </a:graphic>
      </p:graphicFrame>
    </p:spTree>
    <p:extLst>
      <p:ext uri="{BB962C8B-B14F-4D97-AF65-F5344CB8AC3E}">
        <p14:creationId xmlns:p14="http://schemas.microsoft.com/office/powerpoint/2010/main" val="33948032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E62C3-CEBD-4A70-B94C-8F7AE4F32B92}"/>
              </a:ext>
            </a:extLst>
          </p:cNvPr>
          <p:cNvSpPr>
            <a:spLocks noGrp="1"/>
          </p:cNvSpPr>
          <p:nvPr>
            <p:ph type="title"/>
          </p:nvPr>
        </p:nvSpPr>
        <p:spPr/>
        <p:txBody>
          <a:bodyPr/>
          <a:lstStyle/>
          <a:p>
            <a:r>
              <a:rPr lang="en-US" dirty="0"/>
              <a:t>Risk Assessment</a:t>
            </a:r>
          </a:p>
        </p:txBody>
      </p:sp>
      <p:sp>
        <p:nvSpPr>
          <p:cNvPr id="3" name="Content Placeholder 2">
            <a:extLst>
              <a:ext uri="{FF2B5EF4-FFF2-40B4-BE49-F238E27FC236}">
                <a16:creationId xmlns:a16="http://schemas.microsoft.com/office/drawing/2014/main" id="{A77D3478-99E3-4282-939D-D0D7B7972C1D}"/>
              </a:ext>
            </a:extLst>
          </p:cNvPr>
          <p:cNvSpPr>
            <a:spLocks noGrp="1"/>
          </p:cNvSpPr>
          <p:nvPr>
            <p:ph idx="1"/>
          </p:nvPr>
        </p:nvSpPr>
        <p:spPr>
          <a:xfrm>
            <a:off x="838200" y="1435662"/>
            <a:ext cx="10515600" cy="619892"/>
          </a:xfrm>
        </p:spPr>
        <p:txBody>
          <a:bodyPr/>
          <a:lstStyle/>
          <a:p>
            <a:pPr marL="0" indent="0">
              <a:buNone/>
            </a:pPr>
            <a:r>
              <a:rPr lang="en-US" b="1" dirty="0">
                <a:solidFill>
                  <a:srgbClr val="FF0000"/>
                </a:solidFill>
              </a:rPr>
              <a:t>[Author (Year) Title of Case Study Article.]</a:t>
            </a:r>
          </a:p>
        </p:txBody>
      </p:sp>
      <p:sp>
        <p:nvSpPr>
          <p:cNvPr id="10" name="Footer Placeholder 9">
            <a:extLst>
              <a:ext uri="{FF2B5EF4-FFF2-40B4-BE49-F238E27FC236}">
                <a16:creationId xmlns:a16="http://schemas.microsoft.com/office/drawing/2014/main" id="{EF6DDAD7-5637-401E-AC11-7BE9C10A2021}"/>
              </a:ext>
            </a:extLst>
          </p:cNvPr>
          <p:cNvSpPr>
            <a:spLocks noGrp="1"/>
          </p:cNvSpPr>
          <p:nvPr>
            <p:ph type="ftr" sz="quarter" idx="11"/>
          </p:nvPr>
        </p:nvSpPr>
        <p:spPr/>
        <p:txBody>
          <a:bodyPr/>
          <a:lstStyle/>
          <a:p>
            <a:endParaRPr lang="en-US"/>
          </a:p>
        </p:txBody>
      </p:sp>
      <p:sp>
        <p:nvSpPr>
          <p:cNvPr id="6" name="Rectangle 5">
            <a:extLst>
              <a:ext uri="{FF2B5EF4-FFF2-40B4-BE49-F238E27FC236}">
                <a16:creationId xmlns:a16="http://schemas.microsoft.com/office/drawing/2014/main" id="{9FD3FB6F-A0A8-4EA0-A9B1-910F3EEEAB1A}"/>
              </a:ext>
            </a:extLst>
          </p:cNvPr>
          <p:cNvSpPr/>
          <p:nvPr/>
        </p:nvSpPr>
        <p:spPr>
          <a:xfrm>
            <a:off x="0" y="-1"/>
            <a:ext cx="12192000" cy="9144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23F1AE1-C483-4844-BBDD-96CD0731FEFE}"/>
              </a:ext>
            </a:extLst>
          </p:cNvPr>
          <p:cNvSpPr/>
          <p:nvPr/>
        </p:nvSpPr>
        <p:spPr>
          <a:xfrm>
            <a:off x="0" y="6780415"/>
            <a:ext cx="12192000" cy="9144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le 3">
            <a:extLst>
              <a:ext uri="{FF2B5EF4-FFF2-40B4-BE49-F238E27FC236}">
                <a16:creationId xmlns:a16="http://schemas.microsoft.com/office/drawing/2014/main" id="{4B86CC2D-5311-4E9B-A8E1-24F49B0F5820}"/>
              </a:ext>
            </a:extLst>
          </p:cNvPr>
          <p:cNvGraphicFramePr>
            <a:graphicFrameLocks noGrp="1"/>
          </p:cNvGraphicFramePr>
          <p:nvPr>
            <p:extLst>
              <p:ext uri="{D42A27DB-BD31-4B8C-83A1-F6EECF244321}">
                <p14:modId xmlns:p14="http://schemas.microsoft.com/office/powerpoint/2010/main" val="3183304944"/>
              </p:ext>
            </p:extLst>
          </p:nvPr>
        </p:nvGraphicFramePr>
        <p:xfrm>
          <a:off x="838200" y="2079377"/>
          <a:ext cx="10515600" cy="4297680"/>
        </p:xfrm>
        <a:graphic>
          <a:graphicData uri="http://schemas.openxmlformats.org/drawingml/2006/table">
            <a:tbl>
              <a:tblPr firstRow="1" bandRow="1">
                <a:tableStyleId>{7DF18680-E054-41AD-8BC1-D1AEF772440D}</a:tableStyleId>
              </a:tblPr>
              <a:tblGrid>
                <a:gridCol w="10515600">
                  <a:extLst>
                    <a:ext uri="{9D8B030D-6E8A-4147-A177-3AD203B41FA5}">
                      <a16:colId xmlns:a16="http://schemas.microsoft.com/office/drawing/2014/main" val="4044257720"/>
                    </a:ext>
                  </a:extLst>
                </a:gridCol>
              </a:tblGrid>
              <a:tr h="0">
                <a:tc>
                  <a:txBody>
                    <a:bodyPr/>
                    <a:lstStyle/>
                    <a:p>
                      <a:pPr>
                        <a:spcBef>
                          <a:spcPts val="600"/>
                        </a:spcBef>
                        <a:spcAft>
                          <a:spcPts val="600"/>
                        </a:spcAft>
                      </a:pPr>
                      <a:r>
                        <a:rPr lang="en-US" sz="2400" dirty="0">
                          <a:latin typeface="Arial" panose="020B0604020202020204" pitchFamily="34" charset="0"/>
                          <a:cs typeface="Arial" panose="020B0604020202020204" pitchFamily="34" charset="0"/>
                        </a:rPr>
                        <a:t>Questions</a:t>
                      </a:r>
                    </a:p>
                  </a:txBody>
                  <a:tcPr marL="137160" marR="137160" marT="137160" marB="137160" anchor="ctr"/>
                </a:tc>
                <a:extLst>
                  <a:ext uri="{0D108BD9-81ED-4DB2-BD59-A6C34878D82A}">
                    <a16:rowId xmlns:a16="http://schemas.microsoft.com/office/drawing/2014/main" val="2678340878"/>
                  </a:ext>
                </a:extLst>
              </a:tr>
              <a:tr h="0">
                <a:tc>
                  <a:txBody>
                    <a:bodyPr/>
                    <a:lstStyle/>
                    <a:p>
                      <a:pPr marL="0" marR="0" lvl="0" indent="0" algn="l" defTabSz="914400" rtl="0" eaLnBrk="1" fontAlgn="auto" latinLnBrk="0" hangingPunct="1">
                        <a:lnSpc>
                          <a:spcPct val="100000"/>
                        </a:lnSpc>
                        <a:spcBef>
                          <a:spcPts val="600"/>
                        </a:spcBef>
                        <a:spcAft>
                          <a:spcPts val="600"/>
                        </a:spcAft>
                        <a:buClrTx/>
                        <a:buSzTx/>
                        <a:buFontTx/>
                        <a:buNone/>
                        <a:tabLst/>
                        <a:defRPr/>
                      </a:pPr>
                      <a:r>
                        <a:rPr lang="en-US" sz="2400" dirty="0">
                          <a:solidFill>
                            <a:srgbClr val="FF0000"/>
                          </a:solidFill>
                          <a:latin typeface="Arial" panose="020B0604020202020204" pitchFamily="34" charset="0"/>
                          <a:cs typeface="Arial" panose="020B0604020202020204" pitchFamily="34" charset="0"/>
                        </a:rPr>
                        <a:t>[In this table, enter </a:t>
                      </a:r>
                      <a:r>
                        <a:rPr lang="en-US" sz="2400" b="1" dirty="0">
                          <a:solidFill>
                            <a:srgbClr val="FF0000"/>
                          </a:solidFill>
                          <a:latin typeface="Arial" panose="020B0604020202020204" pitchFamily="34" charset="0"/>
                          <a:cs typeface="Arial" panose="020B0604020202020204" pitchFamily="34" charset="0"/>
                        </a:rPr>
                        <a:t>specific questions </a:t>
                      </a:r>
                      <a:r>
                        <a:rPr lang="en-US" sz="2400" dirty="0">
                          <a:solidFill>
                            <a:srgbClr val="FF0000"/>
                          </a:solidFill>
                          <a:latin typeface="Arial" panose="020B0604020202020204" pitchFamily="34" charset="0"/>
                          <a:cs typeface="Arial" panose="020B0604020202020204" pitchFamily="34" charset="0"/>
                        </a:rPr>
                        <a:t>that are related to the general Risk Assessment questions – </a:t>
                      </a:r>
                      <a:r>
                        <a:rPr lang="en-US" sz="2400" i="1" dirty="0">
                          <a:solidFill>
                            <a:srgbClr val="FF0000"/>
                          </a:solidFill>
                          <a:latin typeface="Arial" panose="020B0604020202020204" pitchFamily="34" charset="0"/>
                          <a:cs typeface="Arial" panose="020B0604020202020204" pitchFamily="34" charset="0"/>
                        </a:rPr>
                        <a:t>What are the harms that may arise from the identified risks? What are the magnitudes of these harms? </a:t>
                      </a:r>
                      <a:r>
                        <a:rPr lang="en-US" sz="2400" dirty="0">
                          <a:solidFill>
                            <a:srgbClr val="FF0000"/>
                          </a:solidFill>
                          <a:latin typeface="Arial" panose="020B0604020202020204" pitchFamily="34" charset="0"/>
                          <a:cs typeface="Arial" panose="020B0604020202020204" pitchFamily="34" charset="0"/>
                        </a:rPr>
                        <a:t>The specific questions should be </a:t>
                      </a:r>
                      <a:r>
                        <a:rPr lang="en-US" sz="2400" b="0" dirty="0">
                          <a:solidFill>
                            <a:srgbClr val="FF0000"/>
                          </a:solidFill>
                          <a:latin typeface="Arial" panose="020B0604020202020204" pitchFamily="34" charset="0"/>
                          <a:cs typeface="Arial" panose="020B0604020202020204" pitchFamily="34" charset="0"/>
                        </a:rPr>
                        <a:t>tailored to the specific risks presented in the case study article.</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2000" b="1" dirty="0">
                          <a:solidFill>
                            <a:srgbClr val="FF0000"/>
                          </a:solidFill>
                          <a:latin typeface="Arial" panose="020B0604020202020204" pitchFamily="34" charset="0"/>
                          <a:cs typeface="Arial" panose="020B0604020202020204" pitchFamily="34" charset="0"/>
                        </a:rPr>
                        <a:t>See the participant packet for examples of specific questions.</a:t>
                      </a:r>
                      <a:endParaRPr lang="en-US" sz="2000" b="1" i="1" dirty="0">
                        <a:solidFill>
                          <a:srgbClr val="FF0000"/>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600"/>
                        </a:spcBef>
                        <a:spcAft>
                          <a:spcPts val="600"/>
                        </a:spcAft>
                        <a:buClrTx/>
                        <a:buSzTx/>
                        <a:buFontTx/>
                        <a:buNone/>
                        <a:tabLst/>
                        <a:defRPr/>
                      </a:pPr>
                      <a:r>
                        <a:rPr lang="en-US" sz="2400" dirty="0">
                          <a:solidFill>
                            <a:srgbClr val="FF0000"/>
                          </a:solidFill>
                          <a:latin typeface="Arial" panose="020B0604020202020204" pitchFamily="34" charset="0"/>
                          <a:cs typeface="Arial" panose="020B0604020202020204" pitchFamily="34" charset="0"/>
                        </a:rPr>
                        <a:t>You first may want to work through potential Risk Assessment responses for this article, and then formulate questions that will lead participants to perform successfully Risk Assessment themselves.]</a:t>
                      </a:r>
                    </a:p>
                  </a:txBody>
                  <a:tcPr marL="137160" marR="137160" marT="137160" marB="137160" anchor="ctr"/>
                </a:tc>
                <a:extLst>
                  <a:ext uri="{0D108BD9-81ED-4DB2-BD59-A6C34878D82A}">
                    <a16:rowId xmlns:a16="http://schemas.microsoft.com/office/drawing/2014/main" val="1625431630"/>
                  </a:ext>
                </a:extLst>
              </a:tr>
            </a:tbl>
          </a:graphicData>
        </a:graphic>
      </p:graphicFrame>
    </p:spTree>
    <p:extLst>
      <p:ext uri="{BB962C8B-B14F-4D97-AF65-F5344CB8AC3E}">
        <p14:creationId xmlns:p14="http://schemas.microsoft.com/office/powerpoint/2010/main" val="17024520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E62C3-CEBD-4A70-B94C-8F7AE4F32B92}"/>
              </a:ext>
            </a:extLst>
          </p:cNvPr>
          <p:cNvSpPr>
            <a:spLocks noGrp="1"/>
          </p:cNvSpPr>
          <p:nvPr>
            <p:ph type="title"/>
          </p:nvPr>
        </p:nvSpPr>
        <p:spPr/>
        <p:txBody>
          <a:bodyPr/>
          <a:lstStyle/>
          <a:p>
            <a:r>
              <a:rPr lang="en-US" dirty="0"/>
              <a:t>Risk Management</a:t>
            </a:r>
          </a:p>
        </p:txBody>
      </p:sp>
      <p:sp>
        <p:nvSpPr>
          <p:cNvPr id="3" name="Content Placeholder 2">
            <a:extLst>
              <a:ext uri="{FF2B5EF4-FFF2-40B4-BE49-F238E27FC236}">
                <a16:creationId xmlns:a16="http://schemas.microsoft.com/office/drawing/2014/main" id="{A77D3478-99E3-4282-939D-D0D7B7972C1D}"/>
              </a:ext>
            </a:extLst>
          </p:cNvPr>
          <p:cNvSpPr>
            <a:spLocks noGrp="1"/>
          </p:cNvSpPr>
          <p:nvPr>
            <p:ph idx="1"/>
          </p:nvPr>
        </p:nvSpPr>
        <p:spPr>
          <a:xfrm>
            <a:off x="838200" y="1435662"/>
            <a:ext cx="10515600" cy="619892"/>
          </a:xfrm>
        </p:spPr>
        <p:txBody>
          <a:bodyPr/>
          <a:lstStyle/>
          <a:p>
            <a:pPr marL="0" indent="0">
              <a:buNone/>
            </a:pPr>
            <a:r>
              <a:rPr lang="en-US" b="1" dirty="0">
                <a:solidFill>
                  <a:srgbClr val="FF0000"/>
                </a:solidFill>
              </a:rPr>
              <a:t>[Author (Year) Title of Case Study Article.]</a:t>
            </a:r>
          </a:p>
        </p:txBody>
      </p:sp>
      <p:sp>
        <p:nvSpPr>
          <p:cNvPr id="10" name="Footer Placeholder 9">
            <a:extLst>
              <a:ext uri="{FF2B5EF4-FFF2-40B4-BE49-F238E27FC236}">
                <a16:creationId xmlns:a16="http://schemas.microsoft.com/office/drawing/2014/main" id="{EF6DDAD7-5637-401E-AC11-7BE9C10A2021}"/>
              </a:ext>
            </a:extLst>
          </p:cNvPr>
          <p:cNvSpPr>
            <a:spLocks noGrp="1"/>
          </p:cNvSpPr>
          <p:nvPr>
            <p:ph type="ftr" sz="quarter" idx="11"/>
          </p:nvPr>
        </p:nvSpPr>
        <p:spPr/>
        <p:txBody>
          <a:bodyPr/>
          <a:lstStyle/>
          <a:p>
            <a:endParaRPr lang="en-US"/>
          </a:p>
        </p:txBody>
      </p:sp>
      <p:sp>
        <p:nvSpPr>
          <p:cNvPr id="6" name="Rectangle 5">
            <a:extLst>
              <a:ext uri="{FF2B5EF4-FFF2-40B4-BE49-F238E27FC236}">
                <a16:creationId xmlns:a16="http://schemas.microsoft.com/office/drawing/2014/main" id="{9FD3FB6F-A0A8-4EA0-A9B1-910F3EEEAB1A}"/>
              </a:ext>
            </a:extLst>
          </p:cNvPr>
          <p:cNvSpPr/>
          <p:nvPr/>
        </p:nvSpPr>
        <p:spPr>
          <a:xfrm>
            <a:off x="0" y="-1"/>
            <a:ext cx="12192000" cy="9144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23F1AE1-C483-4844-BBDD-96CD0731FEFE}"/>
              </a:ext>
            </a:extLst>
          </p:cNvPr>
          <p:cNvSpPr/>
          <p:nvPr/>
        </p:nvSpPr>
        <p:spPr>
          <a:xfrm>
            <a:off x="0" y="6780415"/>
            <a:ext cx="12192000" cy="9144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le 3">
            <a:extLst>
              <a:ext uri="{FF2B5EF4-FFF2-40B4-BE49-F238E27FC236}">
                <a16:creationId xmlns:a16="http://schemas.microsoft.com/office/drawing/2014/main" id="{4B86CC2D-5311-4E9B-A8E1-24F49B0F5820}"/>
              </a:ext>
            </a:extLst>
          </p:cNvPr>
          <p:cNvGraphicFramePr>
            <a:graphicFrameLocks noGrp="1"/>
          </p:cNvGraphicFramePr>
          <p:nvPr>
            <p:extLst>
              <p:ext uri="{D42A27DB-BD31-4B8C-83A1-F6EECF244321}">
                <p14:modId xmlns:p14="http://schemas.microsoft.com/office/powerpoint/2010/main" val="4142458701"/>
              </p:ext>
            </p:extLst>
          </p:nvPr>
        </p:nvGraphicFramePr>
        <p:xfrm>
          <a:off x="838200" y="2079377"/>
          <a:ext cx="10515600" cy="4297680"/>
        </p:xfrm>
        <a:graphic>
          <a:graphicData uri="http://schemas.openxmlformats.org/drawingml/2006/table">
            <a:tbl>
              <a:tblPr firstRow="1" bandRow="1">
                <a:tableStyleId>{7DF18680-E054-41AD-8BC1-D1AEF772440D}</a:tableStyleId>
              </a:tblPr>
              <a:tblGrid>
                <a:gridCol w="10515600">
                  <a:extLst>
                    <a:ext uri="{9D8B030D-6E8A-4147-A177-3AD203B41FA5}">
                      <a16:colId xmlns:a16="http://schemas.microsoft.com/office/drawing/2014/main" val="4044257720"/>
                    </a:ext>
                  </a:extLst>
                </a:gridCol>
              </a:tblGrid>
              <a:tr h="0">
                <a:tc>
                  <a:txBody>
                    <a:bodyPr/>
                    <a:lstStyle/>
                    <a:p>
                      <a:pPr>
                        <a:spcBef>
                          <a:spcPts val="600"/>
                        </a:spcBef>
                        <a:spcAft>
                          <a:spcPts val="600"/>
                        </a:spcAft>
                      </a:pPr>
                      <a:r>
                        <a:rPr lang="en-US" sz="2400" dirty="0">
                          <a:latin typeface="Arial" panose="020B0604020202020204" pitchFamily="34" charset="0"/>
                          <a:cs typeface="Arial" panose="020B0604020202020204" pitchFamily="34" charset="0"/>
                        </a:rPr>
                        <a:t>Questions</a:t>
                      </a:r>
                    </a:p>
                  </a:txBody>
                  <a:tcPr marL="137160" marR="137160" marT="137160" marB="137160" anchor="ctr"/>
                </a:tc>
                <a:extLst>
                  <a:ext uri="{0D108BD9-81ED-4DB2-BD59-A6C34878D82A}">
                    <a16:rowId xmlns:a16="http://schemas.microsoft.com/office/drawing/2014/main" val="2678340878"/>
                  </a:ext>
                </a:extLst>
              </a:tr>
              <a:tr h="0">
                <a:tc>
                  <a:txBody>
                    <a:bodyPr/>
                    <a:lstStyle/>
                    <a:p>
                      <a:pPr marL="0" marR="0" lvl="0" indent="0" algn="l" defTabSz="914400" rtl="0" eaLnBrk="1" fontAlgn="auto" latinLnBrk="0" hangingPunct="1">
                        <a:lnSpc>
                          <a:spcPct val="100000"/>
                        </a:lnSpc>
                        <a:spcBef>
                          <a:spcPts val="600"/>
                        </a:spcBef>
                        <a:spcAft>
                          <a:spcPts val="600"/>
                        </a:spcAft>
                        <a:buClrTx/>
                        <a:buSzTx/>
                        <a:buFontTx/>
                        <a:buNone/>
                        <a:tabLst/>
                        <a:defRPr/>
                      </a:pPr>
                      <a:r>
                        <a:rPr lang="en-US" sz="2400" dirty="0">
                          <a:solidFill>
                            <a:srgbClr val="FF0000"/>
                          </a:solidFill>
                          <a:latin typeface="Arial" panose="020B0604020202020204" pitchFamily="34" charset="0"/>
                          <a:cs typeface="Arial" panose="020B0604020202020204" pitchFamily="34" charset="0"/>
                        </a:rPr>
                        <a:t>[In this table, enter </a:t>
                      </a:r>
                      <a:r>
                        <a:rPr lang="en-US" sz="2400" b="1" dirty="0">
                          <a:solidFill>
                            <a:srgbClr val="FF0000"/>
                          </a:solidFill>
                          <a:latin typeface="Arial" panose="020B0604020202020204" pitchFamily="34" charset="0"/>
                          <a:cs typeface="Arial" panose="020B0604020202020204" pitchFamily="34" charset="0"/>
                        </a:rPr>
                        <a:t>specific questions </a:t>
                      </a:r>
                      <a:r>
                        <a:rPr lang="en-US" sz="2400" dirty="0">
                          <a:solidFill>
                            <a:srgbClr val="FF0000"/>
                          </a:solidFill>
                          <a:latin typeface="Arial" panose="020B0604020202020204" pitchFamily="34" charset="0"/>
                          <a:cs typeface="Arial" panose="020B0604020202020204" pitchFamily="34" charset="0"/>
                        </a:rPr>
                        <a:t>that are related to the general Risk Management question – </a:t>
                      </a:r>
                      <a:r>
                        <a:rPr lang="en-US" sz="2400" i="1" dirty="0">
                          <a:solidFill>
                            <a:srgbClr val="FF0000"/>
                          </a:solidFill>
                          <a:latin typeface="Arial" panose="020B0604020202020204" pitchFamily="34" charset="0"/>
                          <a:cs typeface="Arial" panose="020B0604020202020204" pitchFamily="34" charset="0"/>
                        </a:rPr>
                        <a:t>What approaches can prevent the occurrence of the identified risks or mitigate consequences if these risks occur? </a:t>
                      </a:r>
                      <a:r>
                        <a:rPr lang="en-US" sz="2400" dirty="0">
                          <a:solidFill>
                            <a:srgbClr val="FF0000"/>
                          </a:solidFill>
                          <a:latin typeface="Arial" panose="020B0604020202020204" pitchFamily="34" charset="0"/>
                          <a:cs typeface="Arial" panose="020B0604020202020204" pitchFamily="34" charset="0"/>
                        </a:rPr>
                        <a:t>The specific questions should be </a:t>
                      </a:r>
                      <a:r>
                        <a:rPr lang="en-US" sz="2400" b="0" dirty="0">
                          <a:solidFill>
                            <a:srgbClr val="FF0000"/>
                          </a:solidFill>
                          <a:latin typeface="Arial" panose="020B0604020202020204" pitchFamily="34" charset="0"/>
                          <a:cs typeface="Arial" panose="020B0604020202020204" pitchFamily="34" charset="0"/>
                        </a:rPr>
                        <a:t>tailored to the specific risks presented in the case study article.</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2000" b="1" dirty="0">
                          <a:solidFill>
                            <a:srgbClr val="FF0000"/>
                          </a:solidFill>
                          <a:latin typeface="Arial" panose="020B0604020202020204" pitchFamily="34" charset="0"/>
                          <a:cs typeface="Arial" panose="020B0604020202020204" pitchFamily="34" charset="0"/>
                        </a:rPr>
                        <a:t>See the participant packet for examples of specific questions.</a:t>
                      </a:r>
                      <a:endParaRPr lang="en-US" sz="2000" b="1" i="1" dirty="0">
                        <a:solidFill>
                          <a:srgbClr val="FF0000"/>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600"/>
                        </a:spcBef>
                        <a:spcAft>
                          <a:spcPts val="600"/>
                        </a:spcAft>
                        <a:buClrTx/>
                        <a:buSzTx/>
                        <a:buFontTx/>
                        <a:buNone/>
                        <a:tabLst/>
                        <a:defRPr/>
                      </a:pPr>
                      <a:r>
                        <a:rPr lang="en-US" sz="2400" dirty="0">
                          <a:solidFill>
                            <a:srgbClr val="FF0000"/>
                          </a:solidFill>
                          <a:latin typeface="Arial" panose="020B0604020202020204" pitchFamily="34" charset="0"/>
                          <a:cs typeface="Arial" panose="020B0604020202020204" pitchFamily="34" charset="0"/>
                        </a:rPr>
                        <a:t>You first may want to work through potential Risk Management responses for this article, and then formulate questions that will lead participants to perform successfully Risk Management themselves.]</a:t>
                      </a:r>
                    </a:p>
                  </a:txBody>
                  <a:tcPr marL="137160" marR="137160" marT="137160" marB="137160" anchor="ctr"/>
                </a:tc>
                <a:extLst>
                  <a:ext uri="{0D108BD9-81ED-4DB2-BD59-A6C34878D82A}">
                    <a16:rowId xmlns:a16="http://schemas.microsoft.com/office/drawing/2014/main" val="1625431630"/>
                  </a:ext>
                </a:extLst>
              </a:tr>
            </a:tbl>
          </a:graphicData>
        </a:graphic>
      </p:graphicFrame>
    </p:spTree>
    <p:extLst>
      <p:ext uri="{BB962C8B-B14F-4D97-AF65-F5344CB8AC3E}">
        <p14:creationId xmlns:p14="http://schemas.microsoft.com/office/powerpoint/2010/main" val="42131397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E62C3-CEBD-4A70-B94C-8F7AE4F32B92}"/>
              </a:ext>
            </a:extLst>
          </p:cNvPr>
          <p:cNvSpPr>
            <a:spLocks noGrp="1"/>
          </p:cNvSpPr>
          <p:nvPr>
            <p:ph type="title"/>
          </p:nvPr>
        </p:nvSpPr>
        <p:spPr/>
        <p:txBody>
          <a:bodyPr/>
          <a:lstStyle/>
          <a:p>
            <a:r>
              <a:rPr lang="en-US" dirty="0"/>
              <a:t>Results and Conclusions</a:t>
            </a:r>
          </a:p>
        </p:txBody>
      </p:sp>
      <p:sp>
        <p:nvSpPr>
          <p:cNvPr id="3" name="Content Placeholder 2">
            <a:extLst>
              <a:ext uri="{FF2B5EF4-FFF2-40B4-BE49-F238E27FC236}">
                <a16:creationId xmlns:a16="http://schemas.microsoft.com/office/drawing/2014/main" id="{A77D3478-99E3-4282-939D-D0D7B7972C1D}"/>
              </a:ext>
            </a:extLst>
          </p:cNvPr>
          <p:cNvSpPr>
            <a:spLocks noGrp="1"/>
          </p:cNvSpPr>
          <p:nvPr>
            <p:ph idx="1"/>
          </p:nvPr>
        </p:nvSpPr>
        <p:spPr/>
        <p:txBody>
          <a:bodyPr/>
          <a:lstStyle/>
          <a:p>
            <a:pPr marL="0" indent="0">
              <a:buNone/>
            </a:pPr>
            <a:r>
              <a:rPr lang="en-US" dirty="0">
                <a:solidFill>
                  <a:srgbClr val="FF0000"/>
                </a:solidFill>
              </a:rPr>
              <a:t>[In 1-2 slides, summarize the primary or main results and conclusions of the article, as presented by the article’s authors. Preferentially include information that will help participants in understanding the risks of the study, including informational risk, if relevant.]</a:t>
            </a:r>
          </a:p>
          <a:p>
            <a:pPr lvl="1"/>
            <a:endParaRPr lang="en-US" dirty="0"/>
          </a:p>
          <a:p>
            <a:endParaRPr lang="en-US" dirty="0"/>
          </a:p>
          <a:p>
            <a:pPr lvl="1"/>
            <a:endParaRPr lang="en-US" dirty="0"/>
          </a:p>
        </p:txBody>
      </p:sp>
      <p:sp>
        <p:nvSpPr>
          <p:cNvPr id="9" name="Footer Placeholder 8">
            <a:extLst>
              <a:ext uri="{FF2B5EF4-FFF2-40B4-BE49-F238E27FC236}">
                <a16:creationId xmlns:a16="http://schemas.microsoft.com/office/drawing/2014/main" id="{79E6270B-DB47-4CF3-81EE-35544FA72216}"/>
              </a:ext>
            </a:extLst>
          </p:cNvPr>
          <p:cNvSpPr>
            <a:spLocks noGrp="1"/>
          </p:cNvSpPr>
          <p:nvPr>
            <p:ph type="ftr" sz="quarter" idx="11"/>
          </p:nvPr>
        </p:nvSpPr>
        <p:spPr/>
        <p:txBody>
          <a:bodyPr/>
          <a:lstStyle/>
          <a:p>
            <a:endParaRPr lang="en-US"/>
          </a:p>
        </p:txBody>
      </p:sp>
      <p:sp>
        <p:nvSpPr>
          <p:cNvPr id="6" name="Rectangle 5">
            <a:extLst>
              <a:ext uri="{FF2B5EF4-FFF2-40B4-BE49-F238E27FC236}">
                <a16:creationId xmlns:a16="http://schemas.microsoft.com/office/drawing/2014/main" id="{9FD3FB6F-A0A8-4EA0-A9B1-910F3EEEAB1A}"/>
              </a:ext>
            </a:extLst>
          </p:cNvPr>
          <p:cNvSpPr/>
          <p:nvPr/>
        </p:nvSpPr>
        <p:spPr>
          <a:xfrm>
            <a:off x="0" y="-1"/>
            <a:ext cx="12192000" cy="9144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23F1AE1-C483-4844-BBDD-96CD0731FEFE}"/>
              </a:ext>
            </a:extLst>
          </p:cNvPr>
          <p:cNvSpPr/>
          <p:nvPr/>
        </p:nvSpPr>
        <p:spPr>
          <a:xfrm>
            <a:off x="0" y="6780415"/>
            <a:ext cx="12192000" cy="9144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99134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E62C3-CEBD-4A70-B94C-8F7AE4F32B92}"/>
              </a:ext>
            </a:extLst>
          </p:cNvPr>
          <p:cNvSpPr>
            <a:spLocks noGrp="1"/>
          </p:cNvSpPr>
          <p:nvPr>
            <p:ph type="title"/>
          </p:nvPr>
        </p:nvSpPr>
        <p:spPr/>
        <p:txBody>
          <a:bodyPr/>
          <a:lstStyle/>
          <a:p>
            <a:r>
              <a:rPr lang="en-US" dirty="0"/>
              <a:t>Risk Communication</a:t>
            </a:r>
          </a:p>
        </p:txBody>
      </p:sp>
      <p:sp>
        <p:nvSpPr>
          <p:cNvPr id="3" name="Content Placeholder 2">
            <a:extLst>
              <a:ext uri="{FF2B5EF4-FFF2-40B4-BE49-F238E27FC236}">
                <a16:creationId xmlns:a16="http://schemas.microsoft.com/office/drawing/2014/main" id="{A77D3478-99E3-4282-939D-D0D7B7972C1D}"/>
              </a:ext>
            </a:extLst>
          </p:cNvPr>
          <p:cNvSpPr>
            <a:spLocks noGrp="1"/>
          </p:cNvSpPr>
          <p:nvPr>
            <p:ph idx="1"/>
          </p:nvPr>
        </p:nvSpPr>
        <p:spPr>
          <a:xfrm>
            <a:off x="838200" y="1435662"/>
            <a:ext cx="10515600" cy="619892"/>
          </a:xfrm>
        </p:spPr>
        <p:txBody>
          <a:bodyPr/>
          <a:lstStyle/>
          <a:p>
            <a:pPr marL="0" indent="0">
              <a:buNone/>
            </a:pPr>
            <a:r>
              <a:rPr lang="en-US" b="1" dirty="0">
                <a:solidFill>
                  <a:srgbClr val="FF0000"/>
                </a:solidFill>
              </a:rPr>
              <a:t>[Author (Year) Title of Case Study Article.]</a:t>
            </a:r>
          </a:p>
        </p:txBody>
      </p:sp>
      <p:sp>
        <p:nvSpPr>
          <p:cNvPr id="10" name="Footer Placeholder 9">
            <a:extLst>
              <a:ext uri="{FF2B5EF4-FFF2-40B4-BE49-F238E27FC236}">
                <a16:creationId xmlns:a16="http://schemas.microsoft.com/office/drawing/2014/main" id="{EF6DDAD7-5637-401E-AC11-7BE9C10A2021}"/>
              </a:ext>
            </a:extLst>
          </p:cNvPr>
          <p:cNvSpPr>
            <a:spLocks noGrp="1"/>
          </p:cNvSpPr>
          <p:nvPr>
            <p:ph type="ftr" sz="quarter" idx="11"/>
          </p:nvPr>
        </p:nvSpPr>
        <p:spPr/>
        <p:txBody>
          <a:bodyPr/>
          <a:lstStyle/>
          <a:p>
            <a:endParaRPr lang="en-US"/>
          </a:p>
        </p:txBody>
      </p:sp>
      <p:sp>
        <p:nvSpPr>
          <p:cNvPr id="6" name="Rectangle 5">
            <a:extLst>
              <a:ext uri="{FF2B5EF4-FFF2-40B4-BE49-F238E27FC236}">
                <a16:creationId xmlns:a16="http://schemas.microsoft.com/office/drawing/2014/main" id="{9FD3FB6F-A0A8-4EA0-A9B1-910F3EEEAB1A}"/>
              </a:ext>
            </a:extLst>
          </p:cNvPr>
          <p:cNvSpPr/>
          <p:nvPr/>
        </p:nvSpPr>
        <p:spPr>
          <a:xfrm>
            <a:off x="0" y="-1"/>
            <a:ext cx="12192000" cy="9144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23F1AE1-C483-4844-BBDD-96CD0731FEFE}"/>
              </a:ext>
            </a:extLst>
          </p:cNvPr>
          <p:cNvSpPr/>
          <p:nvPr/>
        </p:nvSpPr>
        <p:spPr>
          <a:xfrm>
            <a:off x="0" y="6780415"/>
            <a:ext cx="12192000" cy="9144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le 3">
            <a:extLst>
              <a:ext uri="{FF2B5EF4-FFF2-40B4-BE49-F238E27FC236}">
                <a16:creationId xmlns:a16="http://schemas.microsoft.com/office/drawing/2014/main" id="{4B86CC2D-5311-4E9B-A8E1-24F49B0F5820}"/>
              </a:ext>
            </a:extLst>
          </p:cNvPr>
          <p:cNvGraphicFramePr>
            <a:graphicFrameLocks noGrp="1"/>
          </p:cNvGraphicFramePr>
          <p:nvPr>
            <p:extLst>
              <p:ext uri="{D42A27DB-BD31-4B8C-83A1-F6EECF244321}">
                <p14:modId xmlns:p14="http://schemas.microsoft.com/office/powerpoint/2010/main" val="3804122909"/>
              </p:ext>
            </p:extLst>
          </p:nvPr>
        </p:nvGraphicFramePr>
        <p:xfrm>
          <a:off x="838200" y="2079377"/>
          <a:ext cx="10515600" cy="4023360"/>
        </p:xfrm>
        <a:graphic>
          <a:graphicData uri="http://schemas.openxmlformats.org/drawingml/2006/table">
            <a:tbl>
              <a:tblPr firstRow="1" bandRow="1">
                <a:tableStyleId>{7DF18680-E054-41AD-8BC1-D1AEF772440D}</a:tableStyleId>
              </a:tblPr>
              <a:tblGrid>
                <a:gridCol w="10515600">
                  <a:extLst>
                    <a:ext uri="{9D8B030D-6E8A-4147-A177-3AD203B41FA5}">
                      <a16:colId xmlns:a16="http://schemas.microsoft.com/office/drawing/2014/main" val="4044257720"/>
                    </a:ext>
                  </a:extLst>
                </a:gridCol>
              </a:tblGrid>
              <a:tr h="0">
                <a:tc>
                  <a:txBody>
                    <a:bodyPr/>
                    <a:lstStyle/>
                    <a:p>
                      <a:pPr>
                        <a:spcBef>
                          <a:spcPts val="600"/>
                        </a:spcBef>
                        <a:spcAft>
                          <a:spcPts val="600"/>
                        </a:spcAft>
                      </a:pPr>
                      <a:r>
                        <a:rPr lang="en-US" sz="2000" dirty="0">
                          <a:latin typeface="Arial" panose="020B0604020202020204" pitchFamily="34" charset="0"/>
                          <a:cs typeface="Arial" panose="020B0604020202020204" pitchFamily="34" charset="0"/>
                        </a:rPr>
                        <a:t>Questions</a:t>
                      </a:r>
                    </a:p>
                  </a:txBody>
                  <a:tcPr marL="137160" marR="137160" marT="137160" marB="137160" anchor="ctr"/>
                </a:tc>
                <a:extLst>
                  <a:ext uri="{0D108BD9-81ED-4DB2-BD59-A6C34878D82A}">
                    <a16:rowId xmlns:a16="http://schemas.microsoft.com/office/drawing/2014/main" val="2678340878"/>
                  </a:ext>
                </a:extLst>
              </a:tr>
              <a:tr h="0">
                <a:tc>
                  <a:txBody>
                    <a:bodyPr/>
                    <a:lstStyle/>
                    <a:p>
                      <a:pPr marL="0" marR="0" lvl="0" indent="0" algn="l" defTabSz="914400" rtl="0" eaLnBrk="1" fontAlgn="auto" latinLnBrk="0" hangingPunct="1">
                        <a:lnSpc>
                          <a:spcPct val="100000"/>
                        </a:lnSpc>
                        <a:spcBef>
                          <a:spcPts val="600"/>
                        </a:spcBef>
                        <a:spcAft>
                          <a:spcPts val="600"/>
                        </a:spcAft>
                        <a:buClrTx/>
                        <a:buSzTx/>
                        <a:buFontTx/>
                        <a:buNone/>
                        <a:tabLst/>
                        <a:defRPr/>
                      </a:pPr>
                      <a:r>
                        <a:rPr lang="en-US" sz="2000" dirty="0">
                          <a:solidFill>
                            <a:srgbClr val="FF0000"/>
                          </a:solidFill>
                          <a:latin typeface="Arial" panose="020B0604020202020204" pitchFamily="34" charset="0"/>
                          <a:cs typeface="Arial" panose="020B0604020202020204" pitchFamily="34" charset="0"/>
                        </a:rPr>
                        <a:t>[In this table, enter </a:t>
                      </a:r>
                      <a:r>
                        <a:rPr lang="en-US" sz="2000" b="1" dirty="0">
                          <a:solidFill>
                            <a:srgbClr val="FF0000"/>
                          </a:solidFill>
                          <a:latin typeface="Arial" panose="020B0604020202020204" pitchFamily="34" charset="0"/>
                          <a:cs typeface="Arial" panose="020B0604020202020204" pitchFamily="34" charset="0"/>
                        </a:rPr>
                        <a:t>specific questions </a:t>
                      </a:r>
                      <a:r>
                        <a:rPr lang="en-US" sz="2000" dirty="0">
                          <a:solidFill>
                            <a:srgbClr val="FF0000"/>
                          </a:solidFill>
                          <a:latin typeface="Arial" panose="020B0604020202020204" pitchFamily="34" charset="0"/>
                          <a:cs typeface="Arial" panose="020B0604020202020204" pitchFamily="34" charset="0"/>
                        </a:rPr>
                        <a:t>that are related to the general Risk Communication questions – </a:t>
                      </a:r>
                      <a:r>
                        <a:rPr lang="en-US" sz="2000" i="1" dirty="0">
                          <a:solidFill>
                            <a:srgbClr val="FF0000"/>
                          </a:solidFill>
                          <a:latin typeface="Arial" panose="020B0604020202020204" pitchFamily="34" charset="0"/>
                          <a:cs typeface="Arial" panose="020B0604020202020204" pitchFamily="34" charset="0"/>
                        </a:rPr>
                        <a:t>How should the risks of the study be communicated to appropriate stakeholders? How should risk mitigation strategies be communicated to appropriate stakeholders? If risk exists in sharing the results of the study, how can findings be communicated responsibly? </a:t>
                      </a:r>
                      <a:r>
                        <a:rPr lang="en-US" sz="2000" dirty="0">
                          <a:solidFill>
                            <a:srgbClr val="FF0000"/>
                          </a:solidFill>
                          <a:latin typeface="Arial" panose="020B0604020202020204" pitchFamily="34" charset="0"/>
                          <a:cs typeface="Arial" panose="020B0604020202020204" pitchFamily="34" charset="0"/>
                        </a:rPr>
                        <a:t>The specific questions should be </a:t>
                      </a:r>
                      <a:r>
                        <a:rPr lang="en-US" sz="2000" b="0" dirty="0">
                          <a:solidFill>
                            <a:srgbClr val="FF0000"/>
                          </a:solidFill>
                          <a:latin typeface="Arial" panose="020B0604020202020204" pitchFamily="34" charset="0"/>
                          <a:cs typeface="Arial" panose="020B0604020202020204" pitchFamily="34" charset="0"/>
                        </a:rPr>
                        <a:t>tailored to the specific risks presented in the case study article.</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1800" b="1" dirty="0">
                          <a:solidFill>
                            <a:srgbClr val="FF0000"/>
                          </a:solidFill>
                          <a:latin typeface="Arial" panose="020B0604020202020204" pitchFamily="34" charset="0"/>
                          <a:cs typeface="Arial" panose="020B0604020202020204" pitchFamily="34" charset="0"/>
                        </a:rPr>
                        <a:t>See the participant packet for examples of specific questions.</a:t>
                      </a:r>
                      <a:endParaRPr lang="en-US" sz="2000" dirty="0">
                        <a:solidFill>
                          <a:srgbClr val="FF0000"/>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600"/>
                        </a:spcBef>
                        <a:spcAft>
                          <a:spcPts val="600"/>
                        </a:spcAft>
                        <a:buClrTx/>
                        <a:buSzTx/>
                        <a:buFontTx/>
                        <a:buNone/>
                        <a:tabLst/>
                        <a:defRPr/>
                      </a:pPr>
                      <a:r>
                        <a:rPr lang="en-US" sz="2000" dirty="0">
                          <a:solidFill>
                            <a:srgbClr val="FF0000"/>
                          </a:solidFill>
                          <a:latin typeface="Arial" panose="020B0604020202020204" pitchFamily="34" charset="0"/>
                          <a:cs typeface="Arial" panose="020B0604020202020204" pitchFamily="34" charset="0"/>
                        </a:rPr>
                        <a:t>You may want first to work through potential Risk Communication responses for this article, and then formulate questions that will lead participants to perform successfully Risk Communication themselves.]</a:t>
                      </a:r>
                    </a:p>
                  </a:txBody>
                  <a:tcPr marL="137160" marR="137160" marT="137160" marB="137160" anchor="ctr"/>
                </a:tc>
                <a:extLst>
                  <a:ext uri="{0D108BD9-81ED-4DB2-BD59-A6C34878D82A}">
                    <a16:rowId xmlns:a16="http://schemas.microsoft.com/office/drawing/2014/main" val="1625431630"/>
                  </a:ext>
                </a:extLst>
              </a:tr>
            </a:tbl>
          </a:graphicData>
        </a:graphic>
      </p:graphicFrame>
    </p:spTree>
    <p:extLst>
      <p:ext uri="{BB962C8B-B14F-4D97-AF65-F5344CB8AC3E}">
        <p14:creationId xmlns:p14="http://schemas.microsoft.com/office/powerpoint/2010/main" val="36709401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E62C3-CEBD-4A70-B94C-8F7AE4F32B92}"/>
              </a:ext>
            </a:extLst>
          </p:cNvPr>
          <p:cNvSpPr>
            <a:spLocks noGrp="1"/>
          </p:cNvSpPr>
          <p:nvPr>
            <p:ph type="title"/>
          </p:nvPr>
        </p:nvSpPr>
        <p:spPr/>
        <p:txBody>
          <a:bodyPr/>
          <a:lstStyle/>
          <a:p>
            <a:r>
              <a:rPr lang="en-US" dirty="0"/>
              <a:t>Risk Analysis in Article </a:t>
            </a:r>
            <a:r>
              <a:rPr lang="en-US" dirty="0">
                <a:solidFill>
                  <a:srgbClr val="FF0000"/>
                </a:solidFill>
              </a:rPr>
              <a:t>[if any]</a:t>
            </a:r>
          </a:p>
        </p:txBody>
      </p:sp>
      <p:sp>
        <p:nvSpPr>
          <p:cNvPr id="3" name="Content Placeholder 2">
            <a:extLst>
              <a:ext uri="{FF2B5EF4-FFF2-40B4-BE49-F238E27FC236}">
                <a16:creationId xmlns:a16="http://schemas.microsoft.com/office/drawing/2014/main" id="{A77D3478-99E3-4282-939D-D0D7B7972C1D}"/>
              </a:ext>
            </a:extLst>
          </p:cNvPr>
          <p:cNvSpPr>
            <a:spLocks noGrp="1"/>
          </p:cNvSpPr>
          <p:nvPr>
            <p:ph idx="1"/>
          </p:nvPr>
        </p:nvSpPr>
        <p:spPr/>
        <p:txBody>
          <a:bodyPr/>
          <a:lstStyle/>
          <a:p>
            <a:pPr marL="0" indent="0">
              <a:buNone/>
            </a:pPr>
            <a:r>
              <a:rPr lang="en-US" dirty="0">
                <a:solidFill>
                  <a:srgbClr val="FF0000"/>
                </a:solidFill>
              </a:rPr>
              <a:t>[In 1 slide, if any risk analysis was shared in the article, summarize that analysis. If no risks or risk mitigation practices were described in the paper, delete this slide. Examples of risk analysis in the article may include authors’ acknowledgement of the risks present in their research, discussion of why the authors feel the benefits outweigh the risks and proceeded with the work, explanation of risk mitigation strategies used, and statements about review and approval by a biosafety committee.]</a:t>
            </a:r>
          </a:p>
          <a:p>
            <a:pPr lvl="1"/>
            <a:endParaRPr lang="en-US" dirty="0"/>
          </a:p>
          <a:p>
            <a:endParaRPr lang="en-US" dirty="0"/>
          </a:p>
          <a:p>
            <a:pPr lvl="1"/>
            <a:endParaRPr lang="en-US" dirty="0"/>
          </a:p>
        </p:txBody>
      </p:sp>
      <p:sp>
        <p:nvSpPr>
          <p:cNvPr id="9" name="Footer Placeholder 8">
            <a:extLst>
              <a:ext uri="{FF2B5EF4-FFF2-40B4-BE49-F238E27FC236}">
                <a16:creationId xmlns:a16="http://schemas.microsoft.com/office/drawing/2014/main" id="{79E6270B-DB47-4CF3-81EE-35544FA72216}"/>
              </a:ext>
            </a:extLst>
          </p:cNvPr>
          <p:cNvSpPr>
            <a:spLocks noGrp="1"/>
          </p:cNvSpPr>
          <p:nvPr>
            <p:ph type="ftr" sz="quarter" idx="11"/>
          </p:nvPr>
        </p:nvSpPr>
        <p:spPr/>
        <p:txBody>
          <a:bodyPr/>
          <a:lstStyle/>
          <a:p>
            <a:endParaRPr lang="en-US"/>
          </a:p>
        </p:txBody>
      </p:sp>
      <p:sp>
        <p:nvSpPr>
          <p:cNvPr id="6" name="Rectangle 5">
            <a:extLst>
              <a:ext uri="{FF2B5EF4-FFF2-40B4-BE49-F238E27FC236}">
                <a16:creationId xmlns:a16="http://schemas.microsoft.com/office/drawing/2014/main" id="{9FD3FB6F-A0A8-4EA0-A9B1-910F3EEEAB1A}"/>
              </a:ext>
            </a:extLst>
          </p:cNvPr>
          <p:cNvSpPr/>
          <p:nvPr/>
        </p:nvSpPr>
        <p:spPr>
          <a:xfrm>
            <a:off x="0" y="-1"/>
            <a:ext cx="12192000" cy="9144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23F1AE1-C483-4844-BBDD-96CD0731FEFE}"/>
              </a:ext>
            </a:extLst>
          </p:cNvPr>
          <p:cNvSpPr/>
          <p:nvPr/>
        </p:nvSpPr>
        <p:spPr>
          <a:xfrm>
            <a:off x="0" y="6780415"/>
            <a:ext cx="12192000" cy="9144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337575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E62C3-CEBD-4A70-B94C-8F7AE4F32B92}"/>
              </a:ext>
            </a:extLst>
          </p:cNvPr>
          <p:cNvSpPr>
            <a:spLocks noGrp="1"/>
          </p:cNvSpPr>
          <p:nvPr>
            <p:ph type="title"/>
          </p:nvPr>
        </p:nvSpPr>
        <p:spPr>
          <a:xfrm>
            <a:off x="838200" y="136527"/>
            <a:ext cx="10515600" cy="705488"/>
          </a:xfrm>
        </p:spPr>
        <p:txBody>
          <a:bodyPr/>
          <a:lstStyle/>
          <a:p>
            <a:r>
              <a:rPr lang="en-US" dirty="0"/>
              <a:t>Reflection</a:t>
            </a:r>
          </a:p>
        </p:txBody>
      </p:sp>
      <p:sp>
        <p:nvSpPr>
          <p:cNvPr id="3" name="Content Placeholder 2">
            <a:extLst>
              <a:ext uri="{FF2B5EF4-FFF2-40B4-BE49-F238E27FC236}">
                <a16:creationId xmlns:a16="http://schemas.microsoft.com/office/drawing/2014/main" id="{A77D3478-99E3-4282-939D-D0D7B7972C1D}"/>
              </a:ext>
            </a:extLst>
          </p:cNvPr>
          <p:cNvSpPr>
            <a:spLocks noGrp="1"/>
          </p:cNvSpPr>
          <p:nvPr>
            <p:ph idx="1"/>
          </p:nvPr>
        </p:nvSpPr>
        <p:spPr>
          <a:xfrm>
            <a:off x="838200" y="1021976"/>
            <a:ext cx="10515600" cy="1125479"/>
          </a:xfrm>
        </p:spPr>
        <p:txBody>
          <a:bodyPr>
            <a:normAutofit fontScale="62500" lnSpcReduction="20000"/>
          </a:bodyPr>
          <a:lstStyle/>
          <a:p>
            <a:pPr marL="0" indent="0">
              <a:buNone/>
            </a:pPr>
            <a:r>
              <a:rPr lang="en-US" i="1" dirty="0"/>
              <a:t>Think about how to apply the risk analysis framework to your own research, using a past, current, or planned project</a:t>
            </a:r>
          </a:p>
          <a:p>
            <a:pPr marL="0" indent="0">
              <a:buNone/>
            </a:pPr>
            <a:endParaRPr lang="en-US" dirty="0"/>
          </a:p>
          <a:p>
            <a:pPr marL="0" indent="0">
              <a:buNone/>
            </a:pPr>
            <a:r>
              <a:rPr lang="en-US" dirty="0"/>
              <a:t>You may use the questions below to guide your thinking:</a:t>
            </a:r>
          </a:p>
        </p:txBody>
      </p:sp>
      <p:sp>
        <p:nvSpPr>
          <p:cNvPr id="9" name="Footer Placeholder 8">
            <a:extLst>
              <a:ext uri="{FF2B5EF4-FFF2-40B4-BE49-F238E27FC236}">
                <a16:creationId xmlns:a16="http://schemas.microsoft.com/office/drawing/2014/main" id="{097C5258-716B-43EE-B170-21AF04785761}"/>
              </a:ext>
            </a:extLst>
          </p:cNvPr>
          <p:cNvSpPr>
            <a:spLocks noGrp="1"/>
          </p:cNvSpPr>
          <p:nvPr>
            <p:ph type="ftr" sz="quarter" idx="11"/>
          </p:nvPr>
        </p:nvSpPr>
        <p:spPr/>
        <p:txBody>
          <a:bodyPr/>
          <a:lstStyle/>
          <a:p>
            <a:endParaRPr lang="en-US"/>
          </a:p>
        </p:txBody>
      </p:sp>
      <p:sp>
        <p:nvSpPr>
          <p:cNvPr id="6" name="Rectangle 5">
            <a:extLst>
              <a:ext uri="{FF2B5EF4-FFF2-40B4-BE49-F238E27FC236}">
                <a16:creationId xmlns:a16="http://schemas.microsoft.com/office/drawing/2014/main" id="{9FD3FB6F-A0A8-4EA0-A9B1-910F3EEEAB1A}"/>
              </a:ext>
            </a:extLst>
          </p:cNvPr>
          <p:cNvSpPr/>
          <p:nvPr/>
        </p:nvSpPr>
        <p:spPr>
          <a:xfrm>
            <a:off x="0" y="-1"/>
            <a:ext cx="12192000" cy="9144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23F1AE1-C483-4844-BBDD-96CD0731FEFE}"/>
              </a:ext>
            </a:extLst>
          </p:cNvPr>
          <p:cNvSpPr/>
          <p:nvPr/>
        </p:nvSpPr>
        <p:spPr>
          <a:xfrm>
            <a:off x="0" y="6780415"/>
            <a:ext cx="12192000" cy="9144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Table 7">
            <a:extLst>
              <a:ext uri="{FF2B5EF4-FFF2-40B4-BE49-F238E27FC236}">
                <a16:creationId xmlns:a16="http://schemas.microsoft.com/office/drawing/2014/main" id="{41954232-2CBB-4C99-92FE-8571D1A05DC6}"/>
              </a:ext>
            </a:extLst>
          </p:cNvPr>
          <p:cNvGraphicFramePr>
            <a:graphicFrameLocks noGrp="1"/>
          </p:cNvGraphicFramePr>
          <p:nvPr>
            <p:extLst>
              <p:ext uri="{D42A27DB-BD31-4B8C-83A1-F6EECF244321}">
                <p14:modId xmlns:p14="http://schemas.microsoft.com/office/powerpoint/2010/main" val="530141625"/>
              </p:ext>
            </p:extLst>
          </p:nvPr>
        </p:nvGraphicFramePr>
        <p:xfrm>
          <a:off x="838200" y="2209373"/>
          <a:ext cx="10515600" cy="4389120"/>
        </p:xfrm>
        <a:graphic>
          <a:graphicData uri="http://schemas.openxmlformats.org/drawingml/2006/table">
            <a:tbl>
              <a:tblPr firstRow="1" bandRow="1">
                <a:tableStyleId>{7DF18680-E054-41AD-8BC1-D1AEF772440D}</a:tableStyleId>
              </a:tblPr>
              <a:tblGrid>
                <a:gridCol w="10515600">
                  <a:extLst>
                    <a:ext uri="{9D8B030D-6E8A-4147-A177-3AD203B41FA5}">
                      <a16:colId xmlns:a16="http://schemas.microsoft.com/office/drawing/2014/main" val="4044257720"/>
                    </a:ext>
                  </a:extLst>
                </a:gridCol>
              </a:tblGrid>
              <a:tr h="0">
                <a:tc>
                  <a:txBody>
                    <a:bodyPr/>
                    <a:lstStyle/>
                    <a:p>
                      <a:r>
                        <a:rPr lang="en-US" sz="1800" dirty="0">
                          <a:latin typeface="Arial" panose="020B0604020202020204" pitchFamily="34" charset="0"/>
                          <a:cs typeface="Arial" panose="020B0604020202020204" pitchFamily="34" charset="0"/>
                        </a:rPr>
                        <a:t>Questions</a:t>
                      </a:r>
                    </a:p>
                  </a:txBody>
                  <a:tcPr marL="137160" marR="137160" marT="137160" marB="137160" anchor="ctr"/>
                </a:tc>
                <a:extLst>
                  <a:ext uri="{0D108BD9-81ED-4DB2-BD59-A6C34878D82A}">
                    <a16:rowId xmlns:a16="http://schemas.microsoft.com/office/drawing/2014/main" val="2678340878"/>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latin typeface="Arial" panose="020B0604020202020204" pitchFamily="34" charset="0"/>
                          <a:cs typeface="Arial" panose="020B0604020202020204" pitchFamily="34" charset="0"/>
                        </a:rPr>
                        <a:t>Risk Identification </a:t>
                      </a:r>
                      <a:r>
                        <a:rPr lang="en-US" sz="1800" dirty="0">
                          <a:latin typeface="Arial" panose="020B0604020202020204" pitchFamily="34" charset="0"/>
                          <a:cs typeface="Arial" panose="020B0604020202020204" pitchFamily="34" charset="0"/>
                        </a:rPr>
                        <a:t>- What are the risks associated with this research? </a:t>
                      </a:r>
                    </a:p>
                  </a:txBody>
                  <a:tcPr marL="137160" marR="137160" marT="137160" marB="137160" anchor="ctr"/>
                </a:tc>
                <a:extLst>
                  <a:ext uri="{0D108BD9-81ED-4DB2-BD59-A6C34878D82A}">
                    <a16:rowId xmlns:a16="http://schemas.microsoft.com/office/drawing/2014/main" val="1119591523"/>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latin typeface="Arial" panose="020B0604020202020204" pitchFamily="34" charset="0"/>
                          <a:cs typeface="Arial" panose="020B0604020202020204" pitchFamily="34" charset="0"/>
                        </a:rPr>
                        <a:t>Risk Assessment </a:t>
                      </a:r>
                      <a:r>
                        <a:rPr lang="en-US" sz="1800" dirty="0">
                          <a:latin typeface="Arial" panose="020B0604020202020204" pitchFamily="34" charset="0"/>
                          <a:cs typeface="Arial" panose="020B0604020202020204" pitchFamily="34" charset="0"/>
                        </a:rPr>
                        <a:t>- What are the harms that may arise from the identified risks? What are the severities of these harms? How do the risks compare to the benefits?</a:t>
                      </a:r>
                    </a:p>
                  </a:txBody>
                  <a:tcPr marL="137160" marR="137160" marT="137160" marB="137160" anchor="ctr"/>
                </a:tc>
                <a:extLst>
                  <a:ext uri="{0D108BD9-81ED-4DB2-BD59-A6C34878D82A}">
                    <a16:rowId xmlns:a16="http://schemas.microsoft.com/office/drawing/2014/main" val="54411490"/>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latin typeface="Arial" panose="020B0604020202020204" pitchFamily="34" charset="0"/>
                          <a:cs typeface="Arial" panose="020B0604020202020204" pitchFamily="34" charset="0"/>
                        </a:rPr>
                        <a:t>Risk Management </a:t>
                      </a:r>
                      <a:r>
                        <a:rPr lang="en-US" sz="1800" dirty="0">
                          <a:latin typeface="Arial" panose="020B0604020202020204" pitchFamily="34" charset="0"/>
                          <a:cs typeface="Arial" panose="020B0604020202020204" pitchFamily="34" charset="0"/>
                        </a:rPr>
                        <a:t>- What approaches can prevent the occurrence of the identified risks or minimize consequences if these risks occur? How can risk management approaches be implemented to effectively minimize risk without compromising scientific utility and quality?</a:t>
                      </a:r>
                    </a:p>
                  </a:txBody>
                  <a:tcPr marL="137160" marR="137160" marT="137160" marB="137160" anchor="ctr"/>
                </a:tc>
                <a:extLst>
                  <a:ext uri="{0D108BD9-81ED-4DB2-BD59-A6C34878D82A}">
                    <a16:rowId xmlns:a16="http://schemas.microsoft.com/office/drawing/2014/main" val="1288641955"/>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latin typeface="Arial" panose="020B0604020202020204" pitchFamily="34" charset="0"/>
                          <a:cs typeface="Arial" panose="020B0604020202020204" pitchFamily="34" charset="0"/>
                        </a:rPr>
                        <a:t>Risk Communication </a:t>
                      </a:r>
                      <a:r>
                        <a:rPr lang="en-US" sz="1800" dirty="0">
                          <a:latin typeface="Arial" panose="020B0604020202020204" pitchFamily="34" charset="0"/>
                          <a:cs typeface="Arial" panose="020B0604020202020204" pitchFamily="34" charset="0"/>
                        </a:rPr>
                        <a:t>- How should the risks of the study be communicated to audiences? What risks must be communicated? To whom should the risks be communicated? How should risk mitigation strategies be communicated? If risk exists in sharing the results of the study, how can findings be communicated responsibly? </a:t>
                      </a:r>
                    </a:p>
                  </a:txBody>
                  <a:tcPr marL="137160" marR="137160" marT="137160" marB="137160" anchor="ctr"/>
                </a:tc>
                <a:extLst>
                  <a:ext uri="{0D108BD9-81ED-4DB2-BD59-A6C34878D82A}">
                    <a16:rowId xmlns:a16="http://schemas.microsoft.com/office/drawing/2014/main" val="2132884288"/>
                  </a:ext>
                </a:extLst>
              </a:tr>
            </a:tbl>
          </a:graphicData>
        </a:graphic>
      </p:graphicFrame>
    </p:spTree>
    <p:extLst>
      <p:ext uri="{BB962C8B-B14F-4D97-AF65-F5344CB8AC3E}">
        <p14:creationId xmlns:p14="http://schemas.microsoft.com/office/powerpoint/2010/main" val="32679370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7D3478-99E3-4282-939D-D0D7B7972C1D}"/>
              </a:ext>
            </a:extLst>
          </p:cNvPr>
          <p:cNvSpPr>
            <a:spLocks noGrp="1"/>
          </p:cNvSpPr>
          <p:nvPr>
            <p:ph idx="1"/>
          </p:nvPr>
        </p:nvSpPr>
        <p:spPr>
          <a:xfrm>
            <a:off x="838200" y="638828"/>
            <a:ext cx="10515600" cy="5538136"/>
          </a:xfrm>
        </p:spPr>
        <p:txBody>
          <a:bodyPr>
            <a:normAutofit fontScale="77500" lnSpcReduction="20000"/>
          </a:bodyPr>
          <a:lstStyle/>
          <a:p>
            <a:pPr marL="0" indent="0">
              <a:buNone/>
            </a:pPr>
            <a:r>
              <a:rPr lang="en-US" b="1" dirty="0"/>
              <a:t>Materials were adapted from:</a:t>
            </a:r>
          </a:p>
          <a:p>
            <a:r>
              <a:rPr lang="en-US" dirty="0"/>
              <a:t>Workshop on </a:t>
            </a:r>
            <a:r>
              <a:rPr lang="en-US" i="1" dirty="0"/>
              <a:t>Enhancing Biosecurity Oversight in Malaysia with Dual Use Case Studies </a:t>
            </a:r>
            <a:r>
              <a:rPr lang="en-US" dirty="0"/>
              <a:t>by Gryphon Scientific and STRIDE, licensed under a Creative Commons Attribution-</a:t>
            </a:r>
            <a:r>
              <a:rPr lang="en-US" dirty="0" err="1"/>
              <a:t>NonCommercial</a:t>
            </a:r>
            <a:r>
              <a:rPr lang="en-US" dirty="0"/>
              <a:t>-</a:t>
            </a:r>
            <a:r>
              <a:rPr lang="en-US" dirty="0" err="1"/>
              <a:t>ShareAlike</a:t>
            </a:r>
            <a:r>
              <a:rPr lang="en-US" dirty="0"/>
              <a:t> 4.0 International License</a:t>
            </a:r>
          </a:p>
          <a:p>
            <a:pPr lvl="1"/>
            <a:r>
              <a:rPr lang="en-US" dirty="0"/>
              <a:t>License: </a:t>
            </a:r>
            <a:r>
              <a:rPr lang="en-US" dirty="0">
                <a:hlinkClick r:id="rId3"/>
              </a:rPr>
              <a:t>https://creativecommons.org/licenses/by-nc-sa/4.0/</a:t>
            </a:r>
            <a:endParaRPr lang="en-US" dirty="0"/>
          </a:p>
          <a:p>
            <a:pPr lvl="1"/>
            <a:r>
              <a:rPr lang="en-US" dirty="0"/>
              <a:t>This license allows sharing and adaptation of the materials.</a:t>
            </a:r>
          </a:p>
          <a:p>
            <a:r>
              <a:rPr lang="en-US" dirty="0"/>
              <a:t>International Engagement: Secure Science, Technology, and Research - BMENA Case Studies by American Association for the Advancement of Science’s Center for Science, Technology and Security Policy (AAAS CSTSP), licensed under a Creative Commons Attribution-</a:t>
            </a:r>
            <a:r>
              <a:rPr lang="en-US" dirty="0" err="1"/>
              <a:t>NonCommercial</a:t>
            </a:r>
            <a:r>
              <a:rPr lang="en-US" dirty="0"/>
              <a:t>-</a:t>
            </a:r>
            <a:r>
              <a:rPr lang="en-US" dirty="0" err="1"/>
              <a:t>ShareAlike</a:t>
            </a:r>
            <a:r>
              <a:rPr lang="en-US" dirty="0"/>
              <a:t> 3.0 United States License</a:t>
            </a:r>
          </a:p>
          <a:p>
            <a:pPr lvl="1"/>
            <a:r>
              <a:rPr lang="en-US" dirty="0"/>
              <a:t>International Engagement: Secure Science, Technology, and Research - BMENA Case Studies: </a:t>
            </a:r>
            <a:r>
              <a:rPr lang="en-US" dirty="0">
                <a:hlinkClick r:id="rId4"/>
              </a:rPr>
              <a:t>https://www.aaas.org/report/BMENA-risk-analysis-training</a:t>
            </a:r>
            <a:endParaRPr lang="en-US" dirty="0"/>
          </a:p>
          <a:p>
            <a:pPr lvl="1"/>
            <a:r>
              <a:rPr lang="en-US" dirty="0"/>
              <a:t>License: </a:t>
            </a:r>
            <a:r>
              <a:rPr lang="en-US" dirty="0">
                <a:hlinkClick r:id="rId5"/>
              </a:rPr>
              <a:t>https://creativecommons.org/licenses/by-nc-sa/3.0/us/</a:t>
            </a:r>
            <a:endParaRPr lang="en-US" dirty="0"/>
          </a:p>
          <a:p>
            <a:pPr lvl="1"/>
            <a:r>
              <a:rPr lang="en-US" dirty="0"/>
              <a:t>This license allows sharing and adaptation of the materials.</a:t>
            </a:r>
          </a:p>
          <a:p>
            <a:endParaRPr lang="en-US" dirty="0"/>
          </a:p>
          <a:p>
            <a:pPr marL="0" indent="0">
              <a:buNone/>
            </a:pPr>
            <a:r>
              <a:rPr lang="en-US" b="1" dirty="0"/>
              <a:t>References</a:t>
            </a:r>
          </a:p>
          <a:p>
            <a:r>
              <a:rPr lang="en-US" dirty="0">
                <a:solidFill>
                  <a:srgbClr val="FF0000"/>
                </a:solidFill>
              </a:rPr>
              <a:t>[List all references you used in creating these case </a:t>
            </a:r>
            <a:r>
              <a:rPr lang="en-US">
                <a:solidFill>
                  <a:srgbClr val="FF0000"/>
                </a:solidFill>
              </a:rPr>
              <a:t>study materials.]</a:t>
            </a:r>
            <a:endParaRPr lang="en-US" i="1" dirty="0">
              <a:solidFill>
                <a:srgbClr val="FF0000"/>
              </a:solidFill>
            </a:endParaRPr>
          </a:p>
          <a:p>
            <a:pPr marL="0" indent="0">
              <a:buNone/>
            </a:pPr>
            <a:endParaRPr lang="en-US" dirty="0"/>
          </a:p>
          <a:p>
            <a:endParaRPr lang="en-US" dirty="0"/>
          </a:p>
        </p:txBody>
      </p:sp>
      <p:sp>
        <p:nvSpPr>
          <p:cNvPr id="9" name="Footer Placeholder 8">
            <a:extLst>
              <a:ext uri="{FF2B5EF4-FFF2-40B4-BE49-F238E27FC236}">
                <a16:creationId xmlns:a16="http://schemas.microsoft.com/office/drawing/2014/main" id="{3153F531-242D-4096-8681-83B8C4B91A71}"/>
              </a:ext>
            </a:extLst>
          </p:cNvPr>
          <p:cNvSpPr>
            <a:spLocks noGrp="1"/>
          </p:cNvSpPr>
          <p:nvPr>
            <p:ph type="ftr" sz="quarter" idx="11"/>
          </p:nvPr>
        </p:nvSpPr>
        <p:spPr/>
        <p:txBody>
          <a:bodyPr/>
          <a:lstStyle/>
          <a:p>
            <a:endParaRPr lang="en-US"/>
          </a:p>
        </p:txBody>
      </p:sp>
      <p:sp>
        <p:nvSpPr>
          <p:cNvPr id="6" name="Rectangle 5">
            <a:extLst>
              <a:ext uri="{FF2B5EF4-FFF2-40B4-BE49-F238E27FC236}">
                <a16:creationId xmlns:a16="http://schemas.microsoft.com/office/drawing/2014/main" id="{9FD3FB6F-A0A8-4EA0-A9B1-910F3EEEAB1A}"/>
              </a:ext>
            </a:extLst>
          </p:cNvPr>
          <p:cNvSpPr/>
          <p:nvPr/>
        </p:nvSpPr>
        <p:spPr>
          <a:xfrm>
            <a:off x="0" y="-1"/>
            <a:ext cx="12192000" cy="9144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23F1AE1-C483-4844-BBDD-96CD0731FEFE}"/>
              </a:ext>
            </a:extLst>
          </p:cNvPr>
          <p:cNvSpPr/>
          <p:nvPr/>
        </p:nvSpPr>
        <p:spPr>
          <a:xfrm>
            <a:off x="0" y="6780415"/>
            <a:ext cx="12192000" cy="9144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35492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7D3478-99E3-4282-939D-D0D7B7972C1D}"/>
              </a:ext>
            </a:extLst>
          </p:cNvPr>
          <p:cNvSpPr>
            <a:spLocks noGrp="1"/>
          </p:cNvSpPr>
          <p:nvPr>
            <p:ph idx="1"/>
          </p:nvPr>
        </p:nvSpPr>
        <p:spPr>
          <a:xfrm>
            <a:off x="838200" y="1177447"/>
            <a:ext cx="10515600" cy="4999516"/>
          </a:xfrm>
        </p:spPr>
        <p:txBody>
          <a:bodyPr>
            <a:normAutofit/>
          </a:bodyPr>
          <a:lstStyle/>
          <a:p>
            <a:pPr marL="0" indent="0">
              <a:buNone/>
            </a:pPr>
            <a:r>
              <a:rPr lang="en-US" dirty="0"/>
              <a:t>This case study exercise was developed by </a:t>
            </a:r>
            <a:r>
              <a:rPr lang="en-US" dirty="0">
                <a:solidFill>
                  <a:srgbClr val="FF0000"/>
                </a:solidFill>
              </a:rPr>
              <a:t>[name or organization] </a:t>
            </a:r>
            <a:r>
              <a:rPr lang="en-US" dirty="0"/>
              <a:t>for </a:t>
            </a:r>
            <a:r>
              <a:rPr lang="en-US" dirty="0">
                <a:solidFill>
                  <a:srgbClr val="FF0000"/>
                </a:solidFill>
              </a:rPr>
              <a:t>[name of workshop or event]</a:t>
            </a:r>
            <a:endParaRPr lang="en-US" dirty="0"/>
          </a:p>
          <a:p>
            <a:pPr marL="0" indent="0">
              <a:buNone/>
            </a:pPr>
            <a:r>
              <a:rPr lang="en-US" dirty="0"/>
              <a:t>This work is licensed under </a:t>
            </a:r>
            <a:r>
              <a:rPr lang="en-US" dirty="0">
                <a:solidFill>
                  <a:srgbClr val="FF0000"/>
                </a:solidFill>
              </a:rPr>
              <a:t>[license name; for example, Creative Commons Attribution-</a:t>
            </a:r>
            <a:r>
              <a:rPr lang="en-US" dirty="0" err="1">
                <a:solidFill>
                  <a:srgbClr val="FF0000"/>
                </a:solidFill>
              </a:rPr>
              <a:t>NonCommercial</a:t>
            </a:r>
            <a:r>
              <a:rPr lang="en-US" dirty="0">
                <a:solidFill>
                  <a:srgbClr val="FF0000"/>
                </a:solidFill>
              </a:rPr>
              <a:t>-</a:t>
            </a:r>
            <a:r>
              <a:rPr lang="en-US" dirty="0" err="1">
                <a:solidFill>
                  <a:srgbClr val="FF0000"/>
                </a:solidFill>
              </a:rPr>
              <a:t>ShareAlike</a:t>
            </a:r>
            <a:r>
              <a:rPr lang="en-US" dirty="0">
                <a:solidFill>
                  <a:srgbClr val="FF0000"/>
                </a:solidFill>
              </a:rPr>
              <a:t> 4.0 International License at </a:t>
            </a:r>
            <a:r>
              <a:rPr lang="en-US" dirty="0">
                <a:solidFill>
                  <a:srgbClr val="FF0000"/>
                </a:solidFill>
                <a:hlinkClick r:id="rId2">
                  <a:extLst>
                    <a:ext uri="{A12FA001-AC4F-418D-AE19-62706E023703}">
                      <ahyp:hlinkClr xmlns:ahyp="http://schemas.microsoft.com/office/drawing/2018/hyperlinkcolor" val="tx"/>
                    </a:ext>
                  </a:extLst>
                </a:hlinkClick>
              </a:rPr>
              <a:t>https://creativecommons.org/licenses/by-nc-sa/4.0/</a:t>
            </a:r>
            <a:r>
              <a:rPr lang="en-US" dirty="0">
                <a:solidFill>
                  <a:srgbClr val="FF0000"/>
                </a:solidFill>
              </a:rPr>
              <a:t>]</a:t>
            </a:r>
            <a:endParaRPr lang="en-US" dirty="0"/>
          </a:p>
        </p:txBody>
      </p:sp>
      <p:sp>
        <p:nvSpPr>
          <p:cNvPr id="9" name="Footer Placeholder 8">
            <a:extLst>
              <a:ext uri="{FF2B5EF4-FFF2-40B4-BE49-F238E27FC236}">
                <a16:creationId xmlns:a16="http://schemas.microsoft.com/office/drawing/2014/main" id="{846B1B0D-D70B-4FB2-BFF6-D88049602832}"/>
              </a:ext>
            </a:extLst>
          </p:cNvPr>
          <p:cNvSpPr>
            <a:spLocks noGrp="1"/>
          </p:cNvSpPr>
          <p:nvPr>
            <p:ph type="ftr" sz="quarter" idx="11"/>
          </p:nvPr>
        </p:nvSpPr>
        <p:spPr/>
        <p:txBody>
          <a:bodyPr/>
          <a:lstStyle/>
          <a:p>
            <a:endParaRPr lang="en-US"/>
          </a:p>
        </p:txBody>
      </p:sp>
      <p:sp>
        <p:nvSpPr>
          <p:cNvPr id="6" name="Rectangle 5">
            <a:extLst>
              <a:ext uri="{FF2B5EF4-FFF2-40B4-BE49-F238E27FC236}">
                <a16:creationId xmlns:a16="http://schemas.microsoft.com/office/drawing/2014/main" id="{9FD3FB6F-A0A8-4EA0-A9B1-910F3EEEAB1A}"/>
              </a:ext>
            </a:extLst>
          </p:cNvPr>
          <p:cNvSpPr/>
          <p:nvPr/>
        </p:nvSpPr>
        <p:spPr>
          <a:xfrm>
            <a:off x="0" y="-1"/>
            <a:ext cx="12192000" cy="9144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23F1AE1-C483-4844-BBDD-96CD0731FEFE}"/>
              </a:ext>
            </a:extLst>
          </p:cNvPr>
          <p:cNvSpPr/>
          <p:nvPr/>
        </p:nvSpPr>
        <p:spPr>
          <a:xfrm>
            <a:off x="0" y="6780415"/>
            <a:ext cx="12192000" cy="9144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72655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E62C3-CEBD-4A70-B94C-8F7AE4F32B92}"/>
              </a:ext>
            </a:extLst>
          </p:cNvPr>
          <p:cNvSpPr>
            <a:spLocks noGrp="1"/>
          </p:cNvSpPr>
          <p:nvPr>
            <p:ph type="title"/>
          </p:nvPr>
        </p:nvSpPr>
        <p:spPr/>
        <p:txBody>
          <a:bodyPr/>
          <a:lstStyle/>
          <a:p>
            <a:r>
              <a:rPr lang="en-US" dirty="0"/>
              <a:t>Case Study Exercise</a:t>
            </a:r>
          </a:p>
        </p:txBody>
      </p:sp>
      <p:sp>
        <p:nvSpPr>
          <p:cNvPr id="8" name="Text Placeholder 7">
            <a:extLst>
              <a:ext uri="{FF2B5EF4-FFF2-40B4-BE49-F238E27FC236}">
                <a16:creationId xmlns:a16="http://schemas.microsoft.com/office/drawing/2014/main" id="{25EAE03A-E2FA-49B9-ABE9-4219FD4EAE10}"/>
              </a:ext>
            </a:extLst>
          </p:cNvPr>
          <p:cNvSpPr>
            <a:spLocks noGrp="1"/>
          </p:cNvSpPr>
          <p:nvPr>
            <p:ph type="body" idx="1"/>
          </p:nvPr>
        </p:nvSpPr>
        <p:spPr/>
        <p:txBody>
          <a:bodyPr/>
          <a:lstStyle/>
          <a:p>
            <a:r>
              <a:rPr lang="en-US" dirty="0">
                <a:solidFill>
                  <a:srgbClr val="FF0000"/>
                </a:solidFill>
              </a:rPr>
              <a:t>[Author (Year) Title of Case Study Article.]</a:t>
            </a:r>
          </a:p>
        </p:txBody>
      </p:sp>
      <p:sp>
        <p:nvSpPr>
          <p:cNvPr id="9" name="Footer Placeholder 8">
            <a:extLst>
              <a:ext uri="{FF2B5EF4-FFF2-40B4-BE49-F238E27FC236}">
                <a16:creationId xmlns:a16="http://schemas.microsoft.com/office/drawing/2014/main" id="{F62462A1-2C96-4630-9408-2A4185905BA8}"/>
              </a:ext>
            </a:extLst>
          </p:cNvPr>
          <p:cNvSpPr>
            <a:spLocks noGrp="1"/>
          </p:cNvSpPr>
          <p:nvPr>
            <p:ph type="ftr" sz="quarter" idx="11"/>
          </p:nvPr>
        </p:nvSpPr>
        <p:spPr/>
        <p:txBody>
          <a:bodyPr/>
          <a:lstStyle/>
          <a:p>
            <a:endParaRPr lang="en-US"/>
          </a:p>
        </p:txBody>
      </p:sp>
      <p:sp>
        <p:nvSpPr>
          <p:cNvPr id="6" name="Rectangle 5">
            <a:extLst>
              <a:ext uri="{FF2B5EF4-FFF2-40B4-BE49-F238E27FC236}">
                <a16:creationId xmlns:a16="http://schemas.microsoft.com/office/drawing/2014/main" id="{9FD3FB6F-A0A8-4EA0-A9B1-910F3EEEAB1A}"/>
              </a:ext>
            </a:extLst>
          </p:cNvPr>
          <p:cNvSpPr/>
          <p:nvPr/>
        </p:nvSpPr>
        <p:spPr>
          <a:xfrm>
            <a:off x="0" y="-1"/>
            <a:ext cx="12192000" cy="9144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23F1AE1-C483-4844-BBDD-96CD0731FEFE}"/>
              </a:ext>
            </a:extLst>
          </p:cNvPr>
          <p:cNvSpPr/>
          <p:nvPr/>
        </p:nvSpPr>
        <p:spPr>
          <a:xfrm>
            <a:off x="0" y="6780415"/>
            <a:ext cx="12192000" cy="9144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171991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E62C3-CEBD-4A70-B94C-8F7AE4F32B92}"/>
              </a:ext>
            </a:extLst>
          </p:cNvPr>
          <p:cNvSpPr>
            <a:spLocks noGrp="1"/>
          </p:cNvSpPr>
          <p:nvPr>
            <p:ph type="title"/>
          </p:nvPr>
        </p:nvSpPr>
        <p:spPr/>
        <p:txBody>
          <a:bodyPr/>
          <a:lstStyle/>
          <a:p>
            <a:r>
              <a:rPr lang="en-US" dirty="0"/>
              <a:t>Learning Goals and Objectives</a:t>
            </a:r>
          </a:p>
        </p:txBody>
      </p:sp>
      <p:sp>
        <p:nvSpPr>
          <p:cNvPr id="3" name="Content Placeholder 2">
            <a:extLst>
              <a:ext uri="{FF2B5EF4-FFF2-40B4-BE49-F238E27FC236}">
                <a16:creationId xmlns:a16="http://schemas.microsoft.com/office/drawing/2014/main" id="{A77D3478-99E3-4282-939D-D0D7B7972C1D}"/>
              </a:ext>
            </a:extLst>
          </p:cNvPr>
          <p:cNvSpPr>
            <a:spLocks noGrp="1"/>
          </p:cNvSpPr>
          <p:nvPr>
            <p:ph idx="1"/>
          </p:nvPr>
        </p:nvSpPr>
        <p:spPr/>
        <p:txBody>
          <a:bodyPr>
            <a:normAutofit fontScale="70000" lnSpcReduction="20000"/>
          </a:bodyPr>
          <a:lstStyle/>
          <a:p>
            <a:pPr marL="0" indent="0">
              <a:buNone/>
            </a:pPr>
            <a:r>
              <a:rPr lang="en-US" b="1" dirty="0"/>
              <a:t>Learning goals:</a:t>
            </a:r>
          </a:p>
          <a:p>
            <a:r>
              <a:rPr lang="en-US" dirty="0"/>
              <a:t>Appreciate the role of risk analysis – including risk identification, risk assessment, risk management, and risk communication – in the conduct of responsible research</a:t>
            </a:r>
          </a:p>
          <a:p>
            <a:pPr lvl="1"/>
            <a:endParaRPr lang="en-US" dirty="0"/>
          </a:p>
          <a:p>
            <a:r>
              <a:rPr lang="en-US" dirty="0"/>
              <a:t>Develop skills for risk analysis of life sciences research</a:t>
            </a:r>
          </a:p>
          <a:p>
            <a:pPr lvl="1"/>
            <a:endParaRPr lang="en-US" dirty="0"/>
          </a:p>
          <a:p>
            <a:r>
              <a:rPr lang="en-US" dirty="0"/>
              <a:t>Learn to communicate about risk analysis with colleagues and other stakeholders</a:t>
            </a:r>
          </a:p>
          <a:p>
            <a:pPr lvl="1"/>
            <a:endParaRPr lang="en-US" dirty="0"/>
          </a:p>
          <a:p>
            <a:r>
              <a:rPr lang="en-US" dirty="0"/>
              <a:t>Learn to apply risk analysis and mitigation concepts to your own work</a:t>
            </a:r>
          </a:p>
          <a:p>
            <a:pPr lvl="1"/>
            <a:endParaRPr lang="en-US" dirty="0"/>
          </a:p>
          <a:p>
            <a:pPr marL="0" indent="0">
              <a:buNone/>
            </a:pPr>
            <a:r>
              <a:rPr lang="en-US" b="1" dirty="0"/>
              <a:t>Objectives: </a:t>
            </a:r>
          </a:p>
          <a:p>
            <a:r>
              <a:rPr lang="en-US" dirty="0"/>
              <a:t>Identify and assess risks in the context of life sciences research</a:t>
            </a:r>
          </a:p>
          <a:p>
            <a:pPr marL="1371600" lvl="3" indent="0">
              <a:buNone/>
            </a:pPr>
            <a:endParaRPr lang="en-US" dirty="0"/>
          </a:p>
          <a:p>
            <a:r>
              <a:rPr lang="en-US" dirty="0"/>
              <a:t>Determine strategies to minimize risk, while maintaining the utility and quality of scientific work</a:t>
            </a:r>
          </a:p>
        </p:txBody>
      </p:sp>
      <p:sp>
        <p:nvSpPr>
          <p:cNvPr id="9" name="Footer Placeholder 8">
            <a:extLst>
              <a:ext uri="{FF2B5EF4-FFF2-40B4-BE49-F238E27FC236}">
                <a16:creationId xmlns:a16="http://schemas.microsoft.com/office/drawing/2014/main" id="{846B1B0D-D70B-4FB2-BFF6-D88049602832}"/>
              </a:ext>
            </a:extLst>
          </p:cNvPr>
          <p:cNvSpPr>
            <a:spLocks noGrp="1"/>
          </p:cNvSpPr>
          <p:nvPr>
            <p:ph type="ftr" sz="quarter" idx="11"/>
          </p:nvPr>
        </p:nvSpPr>
        <p:spPr/>
        <p:txBody>
          <a:bodyPr/>
          <a:lstStyle/>
          <a:p>
            <a:endParaRPr lang="en-US"/>
          </a:p>
        </p:txBody>
      </p:sp>
      <p:sp>
        <p:nvSpPr>
          <p:cNvPr id="6" name="Rectangle 5">
            <a:extLst>
              <a:ext uri="{FF2B5EF4-FFF2-40B4-BE49-F238E27FC236}">
                <a16:creationId xmlns:a16="http://schemas.microsoft.com/office/drawing/2014/main" id="{9FD3FB6F-A0A8-4EA0-A9B1-910F3EEEAB1A}"/>
              </a:ext>
            </a:extLst>
          </p:cNvPr>
          <p:cNvSpPr/>
          <p:nvPr/>
        </p:nvSpPr>
        <p:spPr>
          <a:xfrm>
            <a:off x="0" y="-1"/>
            <a:ext cx="12192000" cy="9144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23F1AE1-C483-4844-BBDD-96CD0731FEFE}"/>
              </a:ext>
            </a:extLst>
          </p:cNvPr>
          <p:cNvSpPr/>
          <p:nvPr/>
        </p:nvSpPr>
        <p:spPr>
          <a:xfrm>
            <a:off x="0" y="6780415"/>
            <a:ext cx="12192000" cy="9144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907080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E62C3-CEBD-4A70-B94C-8F7AE4F32B92}"/>
              </a:ext>
            </a:extLst>
          </p:cNvPr>
          <p:cNvSpPr>
            <a:spLocks noGrp="1"/>
          </p:cNvSpPr>
          <p:nvPr>
            <p:ph type="title"/>
          </p:nvPr>
        </p:nvSpPr>
        <p:spPr/>
        <p:txBody>
          <a:bodyPr/>
          <a:lstStyle/>
          <a:p>
            <a:r>
              <a:rPr lang="en-US" dirty="0"/>
              <a:t>Discussion </a:t>
            </a:r>
          </a:p>
        </p:txBody>
      </p:sp>
      <p:sp>
        <p:nvSpPr>
          <p:cNvPr id="3" name="Content Placeholder 2">
            <a:extLst>
              <a:ext uri="{FF2B5EF4-FFF2-40B4-BE49-F238E27FC236}">
                <a16:creationId xmlns:a16="http://schemas.microsoft.com/office/drawing/2014/main" id="{A77D3478-99E3-4282-939D-D0D7B7972C1D}"/>
              </a:ext>
            </a:extLst>
          </p:cNvPr>
          <p:cNvSpPr>
            <a:spLocks noGrp="1"/>
          </p:cNvSpPr>
          <p:nvPr>
            <p:ph idx="1"/>
          </p:nvPr>
        </p:nvSpPr>
        <p:spPr/>
        <p:txBody>
          <a:bodyPr>
            <a:normAutofit/>
          </a:bodyPr>
          <a:lstStyle/>
          <a:p>
            <a:r>
              <a:rPr lang="en-US" dirty="0"/>
              <a:t>In groups, discuss the case study article:</a:t>
            </a:r>
          </a:p>
          <a:p>
            <a:pPr lvl="1"/>
            <a:r>
              <a:rPr lang="en-US" dirty="0"/>
              <a:t>Research objective</a:t>
            </a:r>
          </a:p>
          <a:p>
            <a:pPr lvl="1"/>
            <a:r>
              <a:rPr lang="en-US" dirty="0"/>
              <a:t>Background information</a:t>
            </a:r>
          </a:p>
          <a:p>
            <a:pPr lvl="1"/>
            <a:r>
              <a:rPr lang="en-US" dirty="0"/>
              <a:t>Methodology</a:t>
            </a:r>
          </a:p>
          <a:p>
            <a:pPr lvl="1"/>
            <a:r>
              <a:rPr lang="en-US" dirty="0"/>
              <a:t>Results and conclusions</a:t>
            </a:r>
          </a:p>
          <a:p>
            <a:pPr lvl="1"/>
            <a:r>
              <a:rPr lang="en-US" dirty="0"/>
              <a:t>If applicable, any risks and mitigation practices included in the research article</a:t>
            </a:r>
          </a:p>
          <a:p>
            <a:endParaRPr lang="en-US" dirty="0"/>
          </a:p>
          <a:p>
            <a:r>
              <a:rPr lang="en-US" dirty="0"/>
              <a:t>We will reconvene to review your findings</a:t>
            </a:r>
          </a:p>
        </p:txBody>
      </p:sp>
      <p:sp>
        <p:nvSpPr>
          <p:cNvPr id="9" name="Footer Placeholder 8">
            <a:extLst>
              <a:ext uri="{FF2B5EF4-FFF2-40B4-BE49-F238E27FC236}">
                <a16:creationId xmlns:a16="http://schemas.microsoft.com/office/drawing/2014/main" id="{A7AA0597-B49E-4F4B-AAFB-1D5CB37E59DE}"/>
              </a:ext>
            </a:extLst>
          </p:cNvPr>
          <p:cNvSpPr>
            <a:spLocks noGrp="1"/>
          </p:cNvSpPr>
          <p:nvPr>
            <p:ph type="ftr" sz="quarter" idx="11"/>
          </p:nvPr>
        </p:nvSpPr>
        <p:spPr/>
        <p:txBody>
          <a:bodyPr/>
          <a:lstStyle/>
          <a:p>
            <a:endParaRPr lang="en-US" dirty="0"/>
          </a:p>
        </p:txBody>
      </p:sp>
      <p:sp>
        <p:nvSpPr>
          <p:cNvPr id="6" name="Rectangle 5">
            <a:extLst>
              <a:ext uri="{FF2B5EF4-FFF2-40B4-BE49-F238E27FC236}">
                <a16:creationId xmlns:a16="http://schemas.microsoft.com/office/drawing/2014/main" id="{9FD3FB6F-A0A8-4EA0-A9B1-910F3EEEAB1A}"/>
              </a:ext>
            </a:extLst>
          </p:cNvPr>
          <p:cNvSpPr/>
          <p:nvPr/>
        </p:nvSpPr>
        <p:spPr>
          <a:xfrm>
            <a:off x="0" y="-1"/>
            <a:ext cx="12192000" cy="9144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23F1AE1-C483-4844-BBDD-96CD0731FEFE}"/>
              </a:ext>
            </a:extLst>
          </p:cNvPr>
          <p:cNvSpPr/>
          <p:nvPr/>
        </p:nvSpPr>
        <p:spPr>
          <a:xfrm>
            <a:off x="0" y="6780415"/>
            <a:ext cx="12192000" cy="9144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422447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E62C3-CEBD-4A70-B94C-8F7AE4F32B92}"/>
              </a:ext>
            </a:extLst>
          </p:cNvPr>
          <p:cNvSpPr>
            <a:spLocks noGrp="1"/>
          </p:cNvSpPr>
          <p:nvPr>
            <p:ph type="title"/>
          </p:nvPr>
        </p:nvSpPr>
        <p:spPr/>
        <p:txBody>
          <a:bodyPr/>
          <a:lstStyle/>
          <a:p>
            <a:r>
              <a:rPr lang="en-US" dirty="0"/>
              <a:t>Research Objective</a:t>
            </a:r>
          </a:p>
        </p:txBody>
      </p:sp>
      <p:sp>
        <p:nvSpPr>
          <p:cNvPr id="3" name="Content Placeholder 2">
            <a:extLst>
              <a:ext uri="{FF2B5EF4-FFF2-40B4-BE49-F238E27FC236}">
                <a16:creationId xmlns:a16="http://schemas.microsoft.com/office/drawing/2014/main" id="{A77D3478-99E3-4282-939D-D0D7B7972C1D}"/>
              </a:ext>
            </a:extLst>
          </p:cNvPr>
          <p:cNvSpPr>
            <a:spLocks noGrp="1"/>
          </p:cNvSpPr>
          <p:nvPr>
            <p:ph idx="1"/>
          </p:nvPr>
        </p:nvSpPr>
        <p:spPr/>
        <p:txBody>
          <a:bodyPr/>
          <a:lstStyle/>
          <a:p>
            <a:pPr marL="0" indent="0">
              <a:buNone/>
            </a:pPr>
            <a:r>
              <a:rPr lang="en-US" dirty="0">
                <a:solidFill>
                  <a:srgbClr val="FF0000"/>
                </a:solidFill>
              </a:rPr>
              <a:t>[In 1 slide, summarize the research objective(s) of the article, i.e. the primary or main research question(s) that the authors were trying to answer.]</a:t>
            </a:r>
          </a:p>
        </p:txBody>
      </p:sp>
      <p:sp>
        <p:nvSpPr>
          <p:cNvPr id="9" name="Footer Placeholder 8">
            <a:extLst>
              <a:ext uri="{FF2B5EF4-FFF2-40B4-BE49-F238E27FC236}">
                <a16:creationId xmlns:a16="http://schemas.microsoft.com/office/drawing/2014/main" id="{E60B88DB-600D-4701-ABEA-2D634E17B1C1}"/>
              </a:ext>
            </a:extLst>
          </p:cNvPr>
          <p:cNvSpPr>
            <a:spLocks noGrp="1"/>
          </p:cNvSpPr>
          <p:nvPr>
            <p:ph type="ftr" sz="quarter" idx="11"/>
          </p:nvPr>
        </p:nvSpPr>
        <p:spPr/>
        <p:txBody>
          <a:bodyPr/>
          <a:lstStyle/>
          <a:p>
            <a:endParaRPr lang="en-US"/>
          </a:p>
        </p:txBody>
      </p:sp>
      <p:sp>
        <p:nvSpPr>
          <p:cNvPr id="6" name="Rectangle 5">
            <a:extLst>
              <a:ext uri="{FF2B5EF4-FFF2-40B4-BE49-F238E27FC236}">
                <a16:creationId xmlns:a16="http://schemas.microsoft.com/office/drawing/2014/main" id="{9FD3FB6F-A0A8-4EA0-A9B1-910F3EEEAB1A}"/>
              </a:ext>
            </a:extLst>
          </p:cNvPr>
          <p:cNvSpPr/>
          <p:nvPr/>
        </p:nvSpPr>
        <p:spPr>
          <a:xfrm>
            <a:off x="0" y="-1"/>
            <a:ext cx="12192000" cy="9144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23F1AE1-C483-4844-BBDD-96CD0731FEFE}"/>
              </a:ext>
            </a:extLst>
          </p:cNvPr>
          <p:cNvSpPr/>
          <p:nvPr/>
        </p:nvSpPr>
        <p:spPr>
          <a:xfrm>
            <a:off x="0" y="6780415"/>
            <a:ext cx="12192000" cy="9144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321744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E62C3-CEBD-4A70-B94C-8F7AE4F32B92}"/>
              </a:ext>
            </a:extLst>
          </p:cNvPr>
          <p:cNvSpPr>
            <a:spLocks noGrp="1"/>
          </p:cNvSpPr>
          <p:nvPr>
            <p:ph type="title"/>
          </p:nvPr>
        </p:nvSpPr>
        <p:spPr/>
        <p:txBody>
          <a:bodyPr/>
          <a:lstStyle/>
          <a:p>
            <a:r>
              <a:rPr lang="en-US" dirty="0"/>
              <a:t>Background Information</a:t>
            </a:r>
          </a:p>
        </p:txBody>
      </p:sp>
      <p:sp>
        <p:nvSpPr>
          <p:cNvPr id="3" name="Content Placeholder 2">
            <a:extLst>
              <a:ext uri="{FF2B5EF4-FFF2-40B4-BE49-F238E27FC236}">
                <a16:creationId xmlns:a16="http://schemas.microsoft.com/office/drawing/2014/main" id="{A77D3478-99E3-4282-939D-D0D7B7972C1D}"/>
              </a:ext>
            </a:extLst>
          </p:cNvPr>
          <p:cNvSpPr>
            <a:spLocks noGrp="1"/>
          </p:cNvSpPr>
          <p:nvPr>
            <p:ph idx="1"/>
          </p:nvPr>
        </p:nvSpPr>
        <p:spPr/>
        <p:txBody>
          <a:bodyPr/>
          <a:lstStyle/>
          <a:p>
            <a:pPr marL="0" indent="0">
              <a:buNone/>
            </a:pPr>
            <a:r>
              <a:rPr lang="en-US" dirty="0">
                <a:solidFill>
                  <a:srgbClr val="FF0000"/>
                </a:solidFill>
              </a:rPr>
              <a:t>[In 2-3 slides, provide background information on the article. As needed, perform additional research to supplement information provided in the article. Preferentially include information to provide sufficient understanding of the research and consideration of the risks. Include citations in footnotes and in the References section at the end of the slide deck. Obtain if necessary, permission to use copyrighted information, figures, or images.]</a:t>
            </a:r>
          </a:p>
        </p:txBody>
      </p:sp>
      <p:sp>
        <p:nvSpPr>
          <p:cNvPr id="9" name="Footer Placeholder 8">
            <a:extLst>
              <a:ext uri="{FF2B5EF4-FFF2-40B4-BE49-F238E27FC236}">
                <a16:creationId xmlns:a16="http://schemas.microsoft.com/office/drawing/2014/main" id="{D1204FDC-BB41-4313-853E-DEF7724B21E8}"/>
              </a:ext>
            </a:extLst>
          </p:cNvPr>
          <p:cNvSpPr>
            <a:spLocks noGrp="1"/>
          </p:cNvSpPr>
          <p:nvPr>
            <p:ph type="ftr" sz="quarter" idx="11"/>
          </p:nvPr>
        </p:nvSpPr>
        <p:spPr/>
        <p:txBody>
          <a:bodyPr/>
          <a:lstStyle/>
          <a:p>
            <a:endParaRPr lang="en-US" dirty="0"/>
          </a:p>
        </p:txBody>
      </p:sp>
      <p:sp>
        <p:nvSpPr>
          <p:cNvPr id="6" name="Rectangle 5">
            <a:extLst>
              <a:ext uri="{FF2B5EF4-FFF2-40B4-BE49-F238E27FC236}">
                <a16:creationId xmlns:a16="http://schemas.microsoft.com/office/drawing/2014/main" id="{9FD3FB6F-A0A8-4EA0-A9B1-910F3EEEAB1A}"/>
              </a:ext>
            </a:extLst>
          </p:cNvPr>
          <p:cNvSpPr/>
          <p:nvPr/>
        </p:nvSpPr>
        <p:spPr>
          <a:xfrm>
            <a:off x="0" y="-1"/>
            <a:ext cx="12192000" cy="9144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23F1AE1-C483-4844-BBDD-96CD0731FEFE}"/>
              </a:ext>
            </a:extLst>
          </p:cNvPr>
          <p:cNvSpPr/>
          <p:nvPr/>
        </p:nvSpPr>
        <p:spPr>
          <a:xfrm>
            <a:off x="0" y="6780415"/>
            <a:ext cx="12192000" cy="9144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948808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E62C3-CEBD-4A70-B94C-8F7AE4F32B92}"/>
              </a:ext>
            </a:extLst>
          </p:cNvPr>
          <p:cNvSpPr>
            <a:spLocks noGrp="1"/>
          </p:cNvSpPr>
          <p:nvPr>
            <p:ph type="title"/>
          </p:nvPr>
        </p:nvSpPr>
        <p:spPr/>
        <p:txBody>
          <a:bodyPr/>
          <a:lstStyle/>
          <a:p>
            <a:r>
              <a:rPr lang="en-US" dirty="0"/>
              <a:t>Methodology</a:t>
            </a:r>
          </a:p>
        </p:txBody>
      </p:sp>
      <p:sp>
        <p:nvSpPr>
          <p:cNvPr id="3" name="Content Placeholder 2">
            <a:extLst>
              <a:ext uri="{FF2B5EF4-FFF2-40B4-BE49-F238E27FC236}">
                <a16:creationId xmlns:a16="http://schemas.microsoft.com/office/drawing/2014/main" id="{A77D3478-99E3-4282-939D-D0D7B7972C1D}"/>
              </a:ext>
            </a:extLst>
          </p:cNvPr>
          <p:cNvSpPr>
            <a:spLocks noGrp="1"/>
          </p:cNvSpPr>
          <p:nvPr>
            <p:ph idx="1"/>
          </p:nvPr>
        </p:nvSpPr>
        <p:spPr/>
        <p:txBody>
          <a:bodyPr/>
          <a:lstStyle/>
          <a:p>
            <a:pPr marL="0" indent="0">
              <a:buNone/>
            </a:pPr>
            <a:r>
              <a:rPr lang="en-US" dirty="0">
                <a:solidFill>
                  <a:srgbClr val="FF0000"/>
                </a:solidFill>
              </a:rPr>
              <a:t>[In 1-2 slides, summarize the methodological information from the article. Preferentially include information that will help participants in understanding the risks of the study. Focus on overall approaches and experiments, rather than specific details on equipment or reagents unless they are absolutely necessary to understand risk.]</a:t>
            </a:r>
          </a:p>
        </p:txBody>
      </p:sp>
      <p:sp>
        <p:nvSpPr>
          <p:cNvPr id="9" name="Footer Placeholder 8">
            <a:extLst>
              <a:ext uri="{FF2B5EF4-FFF2-40B4-BE49-F238E27FC236}">
                <a16:creationId xmlns:a16="http://schemas.microsoft.com/office/drawing/2014/main" id="{3BC5A5D6-8E1E-4331-B665-454E831CCE36}"/>
              </a:ext>
            </a:extLst>
          </p:cNvPr>
          <p:cNvSpPr>
            <a:spLocks noGrp="1"/>
          </p:cNvSpPr>
          <p:nvPr>
            <p:ph type="ftr" sz="quarter" idx="11"/>
          </p:nvPr>
        </p:nvSpPr>
        <p:spPr/>
        <p:txBody>
          <a:bodyPr/>
          <a:lstStyle/>
          <a:p>
            <a:endParaRPr lang="en-US"/>
          </a:p>
        </p:txBody>
      </p:sp>
      <p:sp>
        <p:nvSpPr>
          <p:cNvPr id="6" name="Rectangle 5">
            <a:extLst>
              <a:ext uri="{FF2B5EF4-FFF2-40B4-BE49-F238E27FC236}">
                <a16:creationId xmlns:a16="http://schemas.microsoft.com/office/drawing/2014/main" id="{9FD3FB6F-A0A8-4EA0-A9B1-910F3EEEAB1A}"/>
              </a:ext>
            </a:extLst>
          </p:cNvPr>
          <p:cNvSpPr/>
          <p:nvPr/>
        </p:nvSpPr>
        <p:spPr>
          <a:xfrm>
            <a:off x="0" y="-1"/>
            <a:ext cx="12192000" cy="9144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23F1AE1-C483-4844-BBDD-96CD0731FEFE}"/>
              </a:ext>
            </a:extLst>
          </p:cNvPr>
          <p:cNvSpPr/>
          <p:nvPr/>
        </p:nvSpPr>
        <p:spPr>
          <a:xfrm>
            <a:off x="0" y="6780415"/>
            <a:ext cx="12192000" cy="9144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425079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E62C3-CEBD-4A70-B94C-8F7AE4F32B92}"/>
              </a:ext>
            </a:extLst>
          </p:cNvPr>
          <p:cNvSpPr>
            <a:spLocks noGrp="1"/>
          </p:cNvSpPr>
          <p:nvPr>
            <p:ph type="title"/>
          </p:nvPr>
        </p:nvSpPr>
        <p:spPr/>
        <p:txBody>
          <a:bodyPr/>
          <a:lstStyle/>
          <a:p>
            <a:r>
              <a:rPr lang="en-US" dirty="0"/>
              <a:t>Now, apply the risk analysis framework</a:t>
            </a:r>
          </a:p>
        </p:txBody>
      </p:sp>
      <p:sp>
        <p:nvSpPr>
          <p:cNvPr id="3" name="Content Placeholder 2">
            <a:extLst>
              <a:ext uri="{FF2B5EF4-FFF2-40B4-BE49-F238E27FC236}">
                <a16:creationId xmlns:a16="http://schemas.microsoft.com/office/drawing/2014/main" id="{A77D3478-99E3-4282-939D-D0D7B7972C1D}"/>
              </a:ext>
            </a:extLst>
          </p:cNvPr>
          <p:cNvSpPr>
            <a:spLocks noGrp="1"/>
          </p:cNvSpPr>
          <p:nvPr>
            <p:ph type="body" idx="1"/>
          </p:nvPr>
        </p:nvSpPr>
        <p:spPr/>
        <p:txBody>
          <a:bodyPr/>
          <a:lstStyle/>
          <a:p>
            <a:endParaRPr lang="en-US" dirty="0"/>
          </a:p>
          <a:p>
            <a:endParaRPr lang="en-US" dirty="0"/>
          </a:p>
        </p:txBody>
      </p:sp>
      <p:sp>
        <p:nvSpPr>
          <p:cNvPr id="9" name="Footer Placeholder 8">
            <a:extLst>
              <a:ext uri="{FF2B5EF4-FFF2-40B4-BE49-F238E27FC236}">
                <a16:creationId xmlns:a16="http://schemas.microsoft.com/office/drawing/2014/main" id="{270E14AD-D0F5-47DE-B32C-418029112711}"/>
              </a:ext>
            </a:extLst>
          </p:cNvPr>
          <p:cNvSpPr>
            <a:spLocks noGrp="1"/>
          </p:cNvSpPr>
          <p:nvPr>
            <p:ph type="ftr" sz="quarter" idx="11"/>
          </p:nvPr>
        </p:nvSpPr>
        <p:spPr/>
        <p:txBody>
          <a:bodyPr/>
          <a:lstStyle/>
          <a:p>
            <a:endParaRPr lang="en-US"/>
          </a:p>
        </p:txBody>
      </p:sp>
      <p:sp>
        <p:nvSpPr>
          <p:cNvPr id="6" name="Rectangle 5">
            <a:extLst>
              <a:ext uri="{FF2B5EF4-FFF2-40B4-BE49-F238E27FC236}">
                <a16:creationId xmlns:a16="http://schemas.microsoft.com/office/drawing/2014/main" id="{9FD3FB6F-A0A8-4EA0-A9B1-910F3EEEAB1A}"/>
              </a:ext>
            </a:extLst>
          </p:cNvPr>
          <p:cNvSpPr/>
          <p:nvPr/>
        </p:nvSpPr>
        <p:spPr>
          <a:xfrm>
            <a:off x="0" y="-1"/>
            <a:ext cx="12192000" cy="9144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23F1AE1-C483-4844-BBDD-96CD0731FEFE}"/>
              </a:ext>
            </a:extLst>
          </p:cNvPr>
          <p:cNvSpPr/>
          <p:nvPr/>
        </p:nvSpPr>
        <p:spPr>
          <a:xfrm>
            <a:off x="0" y="6780415"/>
            <a:ext cx="12192000" cy="9144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93361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3703</TotalTime>
  <Words>1382</Words>
  <Application>Microsoft Office PowerPoint</Application>
  <PresentationFormat>Widescreen</PresentationFormat>
  <Paragraphs>100</Paragraphs>
  <Slides>18</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Garamond</vt:lpstr>
      <vt:lpstr>Office Theme</vt:lpstr>
      <vt:lpstr>Enhancing Biosecurity Oversight in Malaysia with Dual Use Case Studies</vt:lpstr>
      <vt:lpstr>PowerPoint Presentation</vt:lpstr>
      <vt:lpstr>Case Study Exercise</vt:lpstr>
      <vt:lpstr>Learning Goals and Objectives</vt:lpstr>
      <vt:lpstr>Discussion </vt:lpstr>
      <vt:lpstr>Research Objective</vt:lpstr>
      <vt:lpstr>Background Information</vt:lpstr>
      <vt:lpstr>Methodology</vt:lpstr>
      <vt:lpstr>Now, apply the risk analysis framework</vt:lpstr>
      <vt:lpstr>Risk Analysis Framework</vt:lpstr>
      <vt:lpstr>Risk Identification</vt:lpstr>
      <vt:lpstr>Risk Assessment</vt:lpstr>
      <vt:lpstr>Risk Management</vt:lpstr>
      <vt:lpstr>Results and Conclusions</vt:lpstr>
      <vt:lpstr>Risk Communication</vt:lpstr>
      <vt:lpstr>Risk Analysis in Article [if any]</vt:lpstr>
      <vt:lpstr>Reflection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Enhancing Biosafety and Biosecurity Oversight in Malaysia with Dual Use Case Studies</dc:title>
  <dc:creator>Danielle Fields</dc:creator>
  <cp:lastModifiedBy>Gautham Venugopalan</cp:lastModifiedBy>
  <cp:revision>854</cp:revision>
  <dcterms:created xsi:type="dcterms:W3CDTF">2018-07-12T15:53:07Z</dcterms:created>
  <dcterms:modified xsi:type="dcterms:W3CDTF">2018-12-27T03:54:29Z</dcterms:modified>
</cp:coreProperties>
</file>